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handoutMasterIdLst>
    <p:handoutMasterId r:id="rId28"/>
  </p:handoutMasterIdLst>
  <p:sldIdLst>
    <p:sldId id="256" r:id="rId2"/>
    <p:sldId id="257" r:id="rId3"/>
    <p:sldId id="268" r:id="rId4"/>
    <p:sldId id="258" r:id="rId5"/>
    <p:sldId id="259" r:id="rId6"/>
    <p:sldId id="260" r:id="rId7"/>
    <p:sldId id="263" r:id="rId8"/>
    <p:sldId id="261" r:id="rId9"/>
    <p:sldId id="269" r:id="rId10"/>
    <p:sldId id="270" r:id="rId11"/>
    <p:sldId id="271" r:id="rId12"/>
    <p:sldId id="282" r:id="rId13"/>
    <p:sldId id="272" r:id="rId14"/>
    <p:sldId id="275" r:id="rId15"/>
    <p:sldId id="276" r:id="rId16"/>
    <p:sldId id="280" r:id="rId17"/>
    <p:sldId id="274" r:id="rId18"/>
    <p:sldId id="264" r:id="rId19"/>
    <p:sldId id="265" r:id="rId20"/>
    <p:sldId id="281" r:id="rId21"/>
    <p:sldId id="266" r:id="rId22"/>
    <p:sldId id="267" r:id="rId23"/>
    <p:sldId id="277" r:id="rId24"/>
    <p:sldId id="273" r:id="rId25"/>
    <p:sldId id="278"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2" d="100"/>
          <a:sy n="112"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tcfs032\construc$\Critical%20Success%20factors%202013\Preventable%20Change%20Orders%20CSF%20Data%20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CSF</a:t>
            </a:r>
            <a:r>
              <a:rPr lang="en-US" baseline="0"/>
              <a:t> Preventable Change Orders</a:t>
            </a:r>
            <a:endParaRPr lang="en-US"/>
          </a:p>
        </c:rich>
      </c:tx>
      <c:overlay val="0"/>
    </c:title>
    <c:autoTitleDeleted val="0"/>
    <c:plotArea>
      <c:layout/>
      <c:barChart>
        <c:barDir val="col"/>
        <c:grouping val="clustered"/>
        <c:varyColors val="0"/>
        <c:ser>
          <c:idx val="0"/>
          <c:order val="0"/>
          <c:tx>
            <c:strRef>
              <c:f>'District Data'!$B$20</c:f>
              <c:strCache>
                <c:ptCount val="1"/>
                <c:pt idx="0">
                  <c:v>Preventable Change Order %</c:v>
                </c:pt>
              </c:strCache>
            </c:strRef>
          </c:tx>
          <c:spPr>
            <a:solidFill>
              <a:schemeClr val="tx2"/>
            </a:solidFill>
          </c:spPr>
          <c:invertIfNegative val="0"/>
          <c:dLbls>
            <c:dLbl>
              <c:idx val="1"/>
              <c:layout>
                <c:manualLayout>
                  <c:x val="0"/>
                  <c:y val="-2.305126774412561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4925675823649491E-3"/>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1231418955912373E-3"/>
                  <c:y val="-2.314814814814806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0615709477956186E-2"/>
                  <c:y val="4.629629629629629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'District Data'!$A$21:$A$33</c:f>
              <c:strCache>
                <c:ptCount val="13"/>
                <c:pt idx="0">
                  <c:v>1</c:v>
                </c:pt>
                <c:pt idx="1">
                  <c:v>2</c:v>
                </c:pt>
                <c:pt idx="2">
                  <c:v>3</c:v>
                </c:pt>
                <c:pt idx="3">
                  <c:v>4</c:v>
                </c:pt>
                <c:pt idx="4">
                  <c:v>5</c:v>
                </c:pt>
                <c:pt idx="5">
                  <c:v>6</c:v>
                </c:pt>
                <c:pt idx="6">
                  <c:v>7</c:v>
                </c:pt>
                <c:pt idx="7">
                  <c:v>8</c:v>
                </c:pt>
                <c:pt idx="8">
                  <c:v>9</c:v>
                </c:pt>
                <c:pt idx="9">
                  <c:v>10</c:v>
                </c:pt>
                <c:pt idx="10">
                  <c:v>11</c:v>
                </c:pt>
                <c:pt idx="11">
                  <c:v>12</c:v>
                </c:pt>
                <c:pt idx="12">
                  <c:v>State</c:v>
                </c:pt>
              </c:strCache>
            </c:strRef>
          </c:cat>
          <c:val>
            <c:numRef>
              <c:f>'District Data'!$B$21:$B$33</c:f>
              <c:numCache>
                <c:formatCode>0.00%</c:formatCode>
                <c:ptCount val="13"/>
                <c:pt idx="0">
                  <c:v>8.2433656768445378E-3</c:v>
                </c:pt>
                <c:pt idx="1">
                  <c:v>8.5805992472895668E-3</c:v>
                </c:pt>
                <c:pt idx="2">
                  <c:v>3.997347260758735E-3</c:v>
                </c:pt>
                <c:pt idx="3">
                  <c:v>1.6909360096170536E-3</c:v>
                </c:pt>
                <c:pt idx="4">
                  <c:v>6.6570913238735187E-3</c:v>
                </c:pt>
                <c:pt idx="5">
                  <c:v>4.0504745727658244E-3</c:v>
                </c:pt>
                <c:pt idx="6">
                  <c:v>1.3454189377562258E-2</c:v>
                </c:pt>
                <c:pt idx="7">
                  <c:v>3.0899731091915033E-3</c:v>
                </c:pt>
                <c:pt idx="8">
                  <c:v>3.0602960762907057E-4</c:v>
                </c:pt>
                <c:pt idx="9">
                  <c:v>2.4784800095222189E-3</c:v>
                </c:pt>
                <c:pt idx="10">
                  <c:v>5.76037819654016E-3</c:v>
                </c:pt>
                <c:pt idx="11">
                  <c:v>7.5325274564237688E-4</c:v>
                </c:pt>
                <c:pt idx="12">
                  <c:v>4.1424226047757128E-3</c:v>
                </c:pt>
              </c:numCache>
            </c:numRef>
          </c:val>
        </c:ser>
        <c:dLbls>
          <c:showLegendKey val="0"/>
          <c:showVal val="0"/>
          <c:showCatName val="0"/>
          <c:showSerName val="0"/>
          <c:showPercent val="0"/>
          <c:showBubbleSize val="0"/>
        </c:dLbls>
        <c:gapWidth val="150"/>
        <c:axId val="219680640"/>
        <c:axId val="219681280"/>
      </c:barChart>
      <c:lineChart>
        <c:grouping val="standard"/>
        <c:varyColors val="0"/>
        <c:ser>
          <c:idx val="1"/>
          <c:order val="1"/>
          <c:tx>
            <c:strRef>
              <c:f>'District Data'!$C$20</c:f>
              <c:strCache>
                <c:ptCount val="1"/>
                <c:pt idx="0">
                  <c:v>Goal </c:v>
                </c:pt>
              </c:strCache>
            </c:strRef>
          </c:tx>
          <c:spPr>
            <a:ln>
              <a:solidFill>
                <a:srgbClr val="FF0000"/>
              </a:solidFill>
            </a:ln>
          </c:spPr>
          <c:marker>
            <c:symbol val="dash"/>
            <c:size val="7"/>
            <c:spPr>
              <a:solidFill>
                <a:srgbClr val="FF0000"/>
              </a:solidFill>
              <a:ln>
                <a:solidFill>
                  <a:srgbClr val="FF0000"/>
                </a:solidFill>
              </a:ln>
            </c:spPr>
          </c:marker>
          <c:cat>
            <c:strRef>
              <c:f>'District Data'!$A$21:$A$33</c:f>
              <c:strCache>
                <c:ptCount val="13"/>
                <c:pt idx="0">
                  <c:v>1</c:v>
                </c:pt>
                <c:pt idx="1">
                  <c:v>2</c:v>
                </c:pt>
                <c:pt idx="2">
                  <c:v>3</c:v>
                </c:pt>
                <c:pt idx="3">
                  <c:v>4</c:v>
                </c:pt>
                <c:pt idx="4">
                  <c:v>5</c:v>
                </c:pt>
                <c:pt idx="5">
                  <c:v>6</c:v>
                </c:pt>
                <c:pt idx="6">
                  <c:v>7</c:v>
                </c:pt>
                <c:pt idx="7">
                  <c:v>8</c:v>
                </c:pt>
                <c:pt idx="8">
                  <c:v>9</c:v>
                </c:pt>
                <c:pt idx="9">
                  <c:v>10</c:v>
                </c:pt>
                <c:pt idx="10">
                  <c:v>11</c:v>
                </c:pt>
                <c:pt idx="11">
                  <c:v>12</c:v>
                </c:pt>
                <c:pt idx="12">
                  <c:v>State</c:v>
                </c:pt>
              </c:strCache>
            </c:strRef>
          </c:cat>
          <c:val>
            <c:numRef>
              <c:f>'District Data'!$C$21:$C$33</c:f>
              <c:numCache>
                <c:formatCode>0.0%</c:formatCode>
                <c:ptCount val="13"/>
                <c:pt idx="0">
                  <c:v>1.4999999999999999E-2</c:v>
                </c:pt>
                <c:pt idx="1">
                  <c:v>1.4999999999999999E-2</c:v>
                </c:pt>
                <c:pt idx="2">
                  <c:v>1.4999999999999999E-2</c:v>
                </c:pt>
                <c:pt idx="3">
                  <c:v>1.4999999999999999E-2</c:v>
                </c:pt>
                <c:pt idx="4">
                  <c:v>1.4999999999999999E-2</c:v>
                </c:pt>
                <c:pt idx="5">
                  <c:v>1.4999999999999999E-2</c:v>
                </c:pt>
                <c:pt idx="6">
                  <c:v>1.4999999999999999E-2</c:v>
                </c:pt>
                <c:pt idx="7">
                  <c:v>1.4999999999999999E-2</c:v>
                </c:pt>
                <c:pt idx="8">
                  <c:v>1.4999999999999999E-2</c:v>
                </c:pt>
                <c:pt idx="9">
                  <c:v>1.4999999999999999E-2</c:v>
                </c:pt>
                <c:pt idx="10">
                  <c:v>1.4999999999999999E-2</c:v>
                </c:pt>
                <c:pt idx="11">
                  <c:v>1.4999999999999999E-2</c:v>
                </c:pt>
                <c:pt idx="12">
                  <c:v>1.4999999999999999E-2</c:v>
                </c:pt>
              </c:numCache>
            </c:numRef>
          </c:val>
          <c:smooth val="0"/>
        </c:ser>
        <c:dLbls>
          <c:showLegendKey val="0"/>
          <c:showVal val="0"/>
          <c:showCatName val="0"/>
          <c:showSerName val="0"/>
          <c:showPercent val="0"/>
          <c:showBubbleSize val="0"/>
        </c:dLbls>
        <c:marker val="1"/>
        <c:smooth val="0"/>
        <c:axId val="219680640"/>
        <c:axId val="219681280"/>
      </c:lineChart>
      <c:catAx>
        <c:axId val="219680640"/>
        <c:scaling>
          <c:orientation val="minMax"/>
        </c:scaling>
        <c:delete val="0"/>
        <c:axPos val="b"/>
        <c:title>
          <c:tx>
            <c:rich>
              <a:bodyPr/>
              <a:lstStyle/>
              <a:p>
                <a:pPr>
                  <a:defRPr sz="1400" b="1"/>
                </a:pPr>
                <a:r>
                  <a:rPr lang="en-US" sz="1400" b="1"/>
                  <a:t>District</a:t>
                </a:r>
              </a:p>
            </c:rich>
          </c:tx>
          <c:overlay val="0"/>
        </c:title>
        <c:numFmt formatCode="General" sourceLinked="1"/>
        <c:majorTickMark val="out"/>
        <c:minorTickMark val="none"/>
        <c:tickLblPos val="nextTo"/>
        <c:crossAx val="219681280"/>
        <c:crosses val="autoZero"/>
        <c:auto val="1"/>
        <c:lblAlgn val="ctr"/>
        <c:lblOffset val="100"/>
        <c:noMultiLvlLbl val="0"/>
      </c:catAx>
      <c:valAx>
        <c:axId val="219681280"/>
        <c:scaling>
          <c:orientation val="minMax"/>
        </c:scaling>
        <c:delete val="0"/>
        <c:axPos val="l"/>
        <c:majorGridlines/>
        <c:title>
          <c:tx>
            <c:rich>
              <a:bodyPr rot="-5400000" vert="horz"/>
              <a:lstStyle/>
              <a:p>
                <a:pPr>
                  <a:defRPr sz="1400"/>
                </a:pPr>
                <a:r>
                  <a:rPr lang="en-US" sz="1400"/>
                  <a:t>Change Order %</a:t>
                </a:r>
              </a:p>
            </c:rich>
          </c:tx>
          <c:overlay val="0"/>
        </c:title>
        <c:numFmt formatCode="0.00%" sourceLinked="1"/>
        <c:majorTickMark val="out"/>
        <c:minorTickMark val="none"/>
        <c:tickLblPos val="nextTo"/>
        <c:crossAx val="219680640"/>
        <c:crosses val="autoZero"/>
        <c:crossBetween val="between"/>
      </c:valAx>
    </c:plotArea>
    <c:legend>
      <c:legendPos val="r"/>
      <c:overlay val="0"/>
    </c:legend>
    <c:plotVisOnly val="1"/>
    <c:dispBlanksAs val="gap"/>
    <c:showDLblsOverMax val="0"/>
  </c:chart>
  <c:spPr>
    <a:solidFill>
      <a:schemeClr val="accent1">
        <a:lumMod val="20000"/>
        <a:lumOff val="80000"/>
      </a:schemeClr>
    </a:solidFill>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0.55689</cdr:x>
      <cdr:y>0.36431</cdr:y>
    </cdr:from>
    <cdr:to>
      <cdr:x>0.73045</cdr:x>
      <cdr:y>0.44417</cdr:y>
    </cdr:to>
    <cdr:sp macro="" textlink="">
      <cdr:nvSpPr>
        <cdr:cNvPr id="2" name="TextBox 1"/>
        <cdr:cNvSpPr txBox="1"/>
      </cdr:nvSpPr>
      <cdr:spPr>
        <a:xfrm xmlns:a="http://schemas.openxmlformats.org/drawingml/2006/main">
          <a:off x="3591032" y="1493861"/>
          <a:ext cx="1119233" cy="327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solidFill>
                <a:srgbClr val="FF0000"/>
              </a:solidFill>
            </a:rPr>
            <a:t>Goal:</a:t>
          </a:r>
          <a:r>
            <a:rPr lang="en-US" sz="1100" b="1" baseline="0">
              <a:solidFill>
                <a:srgbClr val="FF0000"/>
              </a:solidFill>
            </a:rPr>
            <a:t> 1.5%</a:t>
          </a:r>
          <a:endParaRPr lang="en-US" sz="1100" b="1">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FA6B36-A368-41A4-B84B-1E096D8BA085}" type="datetimeFigureOut">
              <a:rPr lang="en-US" smtClean="0"/>
              <a:t>3/16/2015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12AA5-395A-4E0D-A204-E77789E65130}" type="slidenum">
              <a:rPr lang="en-US" smtClean="0"/>
              <a:t>‹#›</a:t>
            </a:fld>
            <a:endParaRPr lang="en-US"/>
          </a:p>
        </p:txBody>
      </p:sp>
    </p:spTree>
    <p:extLst>
      <p:ext uri="{BB962C8B-B14F-4D97-AF65-F5344CB8AC3E}">
        <p14:creationId xmlns:p14="http://schemas.microsoft.com/office/powerpoint/2010/main" val="22888745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5533" y="2130425"/>
            <a:ext cx="694266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362200" y="3886200"/>
            <a:ext cx="54102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25901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34148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900918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43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4382024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615080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917109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82324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35954453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88401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6067" y="4809067"/>
            <a:ext cx="64770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96067" y="262467"/>
            <a:ext cx="6477000" cy="45381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96067" y="5400677"/>
            <a:ext cx="6477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9810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8600" y="274638"/>
            <a:ext cx="7188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98600" y="1600200"/>
            <a:ext cx="7188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5357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des.ohio.gov/orc/125.11" TargetMode="External"/><Relationship Id="rId2" Type="http://schemas.openxmlformats.org/officeDocument/2006/relationships/hyperlink" Target="http://codes.ohio.gov/orc/125.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9399" y="261144"/>
            <a:ext cx="7150100" cy="994172"/>
          </a:xfrm>
        </p:spPr>
        <p:txBody>
          <a:bodyPr>
            <a:noAutofit/>
          </a:bodyPr>
          <a:lstStyle/>
          <a:p>
            <a:pPr algn="ctr"/>
            <a:r>
              <a:rPr lang="en-US" sz="3600" b="1" dirty="0"/>
              <a:t>Timely Payment Task Force </a:t>
            </a:r>
            <a:br>
              <a:rPr lang="en-US" sz="3600" b="1" dirty="0"/>
            </a:br>
            <a:r>
              <a:rPr lang="en-US" sz="3600" b="1" dirty="0"/>
              <a:t>Conaway Conference 2015 </a:t>
            </a:r>
          </a:p>
        </p:txBody>
      </p:sp>
      <p:sp>
        <p:nvSpPr>
          <p:cNvPr id="5" name="Content Placeholder 4"/>
          <p:cNvSpPr>
            <a:spLocks noGrp="1"/>
          </p:cNvSpPr>
          <p:nvPr>
            <p:ph idx="1"/>
          </p:nvPr>
        </p:nvSpPr>
        <p:spPr>
          <a:xfrm>
            <a:off x="2324100" y="1616472"/>
            <a:ext cx="6153150" cy="3263504"/>
          </a:xfrm>
        </p:spPr>
        <p:txBody>
          <a:bodyPr>
            <a:normAutofit/>
          </a:bodyPr>
          <a:lstStyle/>
          <a:p>
            <a:r>
              <a:rPr lang="en-US" sz="2400" dirty="0"/>
              <a:t>Chris Engle, </a:t>
            </a:r>
          </a:p>
          <a:p>
            <a:pPr marL="342900" lvl="1" indent="0">
              <a:buNone/>
            </a:pPr>
            <a:r>
              <a:rPr lang="en-US" sz="2100" dirty="0"/>
              <a:t>Director of Public Agencies, Ohio Contractors Association</a:t>
            </a:r>
          </a:p>
          <a:p>
            <a:r>
              <a:rPr lang="en-US" sz="2400" dirty="0"/>
              <a:t>Gary Angles,</a:t>
            </a:r>
          </a:p>
          <a:p>
            <a:pPr marL="342900" lvl="1" indent="0">
              <a:buNone/>
            </a:pPr>
            <a:r>
              <a:rPr lang="en-US" sz="2100" dirty="0"/>
              <a:t>Administrator Office of Construction Administration, Ohio Department of Transportation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5366" y="5159376"/>
            <a:ext cx="1896533" cy="1422400"/>
          </a:xfrm>
          <a:prstGeom prst="rect">
            <a:avLst/>
          </a:prstGeom>
        </p:spPr>
      </p:pic>
    </p:spTree>
    <p:extLst>
      <p:ext uri="{BB962C8B-B14F-4D97-AF65-F5344CB8AC3E}">
        <p14:creationId xmlns:p14="http://schemas.microsoft.com/office/powerpoint/2010/main" val="190277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75" y="283368"/>
            <a:ext cx="5681084" cy="1955629"/>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717563" y="2179177"/>
            <a:ext cx="6112112" cy="3040523"/>
          </a:xfrm>
        </p:spPr>
        <p:txBody>
          <a:bodyPr>
            <a:noAutofit/>
          </a:bodyPr>
          <a:lstStyle/>
          <a:p>
            <a:pPr marL="0" indent="0">
              <a:buNone/>
            </a:pPr>
            <a:endParaRPr lang="en-US" sz="2800" dirty="0" smtClean="0"/>
          </a:p>
          <a:p>
            <a:pPr marL="0" indent="0">
              <a:buNone/>
            </a:pPr>
            <a:r>
              <a:rPr lang="en-US" sz="2800" dirty="0" smtClean="0"/>
              <a:t>If </a:t>
            </a:r>
            <a:r>
              <a:rPr lang="en-US" sz="2800" dirty="0"/>
              <a:t>the </a:t>
            </a:r>
            <a:r>
              <a:rPr lang="en-US" sz="2800" b="1" dirty="0"/>
              <a:t>Contractor</a:t>
            </a:r>
            <a:r>
              <a:rPr lang="en-US" sz="2800" dirty="0"/>
              <a:t> is not paid in a timely manner, follow-up in this order</a:t>
            </a:r>
            <a:r>
              <a:rPr lang="en-US" sz="2800" dirty="0" smtClean="0"/>
              <a:t>:</a:t>
            </a:r>
            <a:endParaRPr lang="en-US" sz="2800" dirty="0"/>
          </a:p>
          <a:p>
            <a:pPr marL="385763" indent="-385763">
              <a:buFont typeface="+mj-lt"/>
              <a:buAutoNum type="arabicPeriod"/>
            </a:pPr>
            <a:r>
              <a:rPr lang="en-US" sz="2800" dirty="0"/>
              <a:t>Project Manager/Engineer</a:t>
            </a:r>
          </a:p>
          <a:p>
            <a:pPr marL="385763" indent="-385763">
              <a:buFont typeface="+mj-lt"/>
              <a:buAutoNum type="arabicPeriod"/>
            </a:pPr>
            <a:r>
              <a:rPr lang="en-US" sz="2800" dirty="0"/>
              <a:t>Area Engineer</a:t>
            </a:r>
          </a:p>
          <a:p>
            <a:pPr marL="385763" indent="-385763">
              <a:buFont typeface="+mj-lt"/>
              <a:buAutoNum type="arabicPeriod"/>
            </a:pPr>
            <a:r>
              <a:rPr lang="en-US" sz="2800" dirty="0"/>
              <a:t>District Construction Administrator</a:t>
            </a:r>
          </a:p>
          <a:p>
            <a:pPr marL="385763" indent="-385763">
              <a:buFont typeface="+mj-lt"/>
              <a:buAutoNum type="arabicPeriod"/>
            </a:pPr>
            <a:r>
              <a:rPr lang="en-US" sz="2800" dirty="0"/>
              <a:t>CO Construction Management </a:t>
            </a:r>
          </a:p>
        </p:txBody>
      </p:sp>
    </p:spTree>
    <p:extLst>
      <p:ext uri="{BB962C8B-B14F-4D97-AF65-F5344CB8AC3E}">
        <p14:creationId xmlns:p14="http://schemas.microsoft.com/office/powerpoint/2010/main" val="11265690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5" y="243220"/>
            <a:ext cx="6160895" cy="1414664"/>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333625" y="1854437"/>
            <a:ext cx="6459998" cy="3307685"/>
          </a:xfrm>
        </p:spPr>
        <p:txBody>
          <a:bodyPr>
            <a:noAutofit/>
          </a:bodyPr>
          <a:lstStyle/>
          <a:p>
            <a:pPr marL="0" indent="0">
              <a:buNone/>
            </a:pPr>
            <a:r>
              <a:rPr lang="en-US" sz="2800" dirty="0" smtClean="0"/>
              <a:t>If </a:t>
            </a:r>
            <a:r>
              <a:rPr lang="en-US" sz="2800" dirty="0"/>
              <a:t>the </a:t>
            </a:r>
            <a:r>
              <a:rPr lang="en-US" sz="2800" b="1" dirty="0"/>
              <a:t>Sub-Contractor</a:t>
            </a:r>
            <a:r>
              <a:rPr lang="en-US" sz="2800" dirty="0"/>
              <a:t> is not paid in a timely manner, follow-up in this order:</a:t>
            </a:r>
          </a:p>
          <a:p>
            <a:pPr marL="385763" indent="-385763">
              <a:buFont typeface="+mj-lt"/>
              <a:buAutoNum type="arabicPeriod"/>
            </a:pPr>
            <a:r>
              <a:rPr lang="en-US" sz="2800" dirty="0"/>
              <a:t>Prime Contractor</a:t>
            </a:r>
          </a:p>
          <a:p>
            <a:pPr marL="385763" indent="-385763">
              <a:buFont typeface="+mj-lt"/>
              <a:buAutoNum type="arabicPeriod"/>
            </a:pPr>
            <a:r>
              <a:rPr lang="en-US" sz="2800" dirty="0"/>
              <a:t>Project Manager/Engineer</a:t>
            </a:r>
          </a:p>
          <a:p>
            <a:pPr marL="385763" indent="-385763">
              <a:buFont typeface="+mj-lt"/>
              <a:buAutoNum type="arabicPeriod"/>
            </a:pPr>
            <a:r>
              <a:rPr lang="en-US" sz="2800" dirty="0"/>
              <a:t>Area Engineer</a:t>
            </a:r>
          </a:p>
          <a:p>
            <a:pPr marL="385763" indent="-385763">
              <a:buFont typeface="+mj-lt"/>
              <a:buAutoNum type="arabicPeriod"/>
            </a:pPr>
            <a:r>
              <a:rPr lang="en-US" sz="2800" dirty="0"/>
              <a:t>District Construction Administrator</a:t>
            </a:r>
          </a:p>
          <a:p>
            <a:pPr marL="385763" indent="-385763">
              <a:buFont typeface="+mj-lt"/>
              <a:buAutoNum type="arabicPeriod"/>
            </a:pPr>
            <a:r>
              <a:rPr lang="en-US" sz="2800" dirty="0"/>
              <a:t>CO Construction Management </a:t>
            </a:r>
          </a:p>
        </p:txBody>
      </p:sp>
      <p:pic>
        <p:nvPicPr>
          <p:cNvPr id="4" name="Picture 3"/>
          <p:cNvPicPr>
            <a:picLocks noChangeAspect="1"/>
          </p:cNvPicPr>
          <p:nvPr/>
        </p:nvPicPr>
        <p:blipFill>
          <a:blip r:embed="rId2"/>
          <a:stretch>
            <a:fillRect/>
          </a:stretch>
        </p:blipFill>
        <p:spPr>
          <a:xfrm>
            <a:off x="6934200" y="5256943"/>
            <a:ext cx="2057400" cy="1458182"/>
          </a:xfrm>
          <a:prstGeom prst="rect">
            <a:avLst/>
          </a:prstGeom>
        </p:spPr>
      </p:pic>
    </p:spTree>
    <p:extLst>
      <p:ext uri="{BB962C8B-B14F-4D97-AF65-F5344CB8AC3E}">
        <p14:creationId xmlns:p14="http://schemas.microsoft.com/office/powerpoint/2010/main" val="403145338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3844"/>
            <a:ext cx="7524750" cy="1401132"/>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162086" y="2170632"/>
            <a:ext cx="6258014" cy="3049068"/>
          </a:xfrm>
        </p:spPr>
        <p:txBody>
          <a:bodyPr>
            <a:noAutofit/>
          </a:bodyPr>
          <a:lstStyle/>
          <a:p>
            <a:pPr marL="0" indent="0">
              <a:buNone/>
            </a:pPr>
            <a:r>
              <a:rPr lang="en-US" sz="2800" dirty="0" smtClean="0"/>
              <a:t>Line </a:t>
            </a:r>
            <a:r>
              <a:rPr lang="en-US" sz="2800" dirty="0"/>
              <a:t>Item Adjustment In </a:t>
            </a:r>
            <a:r>
              <a:rPr lang="en-US" sz="2800" dirty="0" err="1"/>
              <a:t>SiteManager</a:t>
            </a:r>
            <a:r>
              <a:rPr lang="en-US" sz="2800" dirty="0"/>
              <a:t>:</a:t>
            </a:r>
          </a:p>
        </p:txBody>
      </p:sp>
      <p:pic>
        <p:nvPicPr>
          <p:cNvPr id="5" name="Picture 4"/>
          <p:cNvPicPr>
            <a:picLocks noChangeAspect="1"/>
          </p:cNvPicPr>
          <p:nvPr/>
        </p:nvPicPr>
        <p:blipFill>
          <a:blip r:embed="rId2"/>
          <a:stretch>
            <a:fillRect/>
          </a:stretch>
        </p:blipFill>
        <p:spPr>
          <a:xfrm>
            <a:off x="2476500" y="2856792"/>
            <a:ext cx="6524625" cy="3836108"/>
          </a:xfrm>
          <a:prstGeom prst="rect">
            <a:avLst/>
          </a:prstGeom>
        </p:spPr>
      </p:pic>
    </p:spTree>
    <p:extLst>
      <p:ext uri="{BB962C8B-B14F-4D97-AF65-F5344CB8AC3E}">
        <p14:creationId xmlns:p14="http://schemas.microsoft.com/office/powerpoint/2010/main" val="1978373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6" y="245269"/>
            <a:ext cx="7524750" cy="1438252"/>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1809750" y="1866900"/>
            <a:ext cx="3790950" cy="3438526"/>
          </a:xfrm>
        </p:spPr>
        <p:txBody>
          <a:bodyPr>
            <a:noAutofit/>
          </a:bodyPr>
          <a:lstStyle/>
          <a:p>
            <a:endParaRPr lang="en-US" sz="2800" dirty="0" smtClean="0"/>
          </a:p>
          <a:p>
            <a:r>
              <a:rPr lang="en-US" sz="2800" dirty="0" smtClean="0"/>
              <a:t>CA-D-11</a:t>
            </a:r>
            <a:endParaRPr lang="en-US" sz="2800" dirty="0"/>
          </a:p>
          <a:p>
            <a:r>
              <a:rPr lang="en-US" sz="2800" dirty="0"/>
              <a:t>Prime not getting sub-contractors to sign off</a:t>
            </a:r>
          </a:p>
          <a:p>
            <a:r>
              <a:rPr lang="en-US" sz="2800" dirty="0"/>
              <a:t>Issues and differences not getting resolved</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5574353" y="2125266"/>
            <a:ext cx="3426773" cy="4427934"/>
          </a:xfrm>
          <a:prstGeom prst="rect">
            <a:avLst/>
          </a:prstGeom>
        </p:spPr>
      </p:pic>
    </p:spTree>
    <p:extLst>
      <p:ext uri="{BB962C8B-B14F-4D97-AF65-F5344CB8AC3E}">
        <p14:creationId xmlns:p14="http://schemas.microsoft.com/office/powerpoint/2010/main" val="20639427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303012"/>
            <a:ext cx="7524750" cy="1492450"/>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324100" y="2075258"/>
            <a:ext cx="6400800" cy="3657601"/>
          </a:xfrm>
        </p:spPr>
        <p:txBody>
          <a:bodyPr>
            <a:noAutofit/>
          </a:bodyPr>
          <a:lstStyle/>
          <a:p>
            <a:r>
              <a:rPr lang="en-US" sz="2800" dirty="0"/>
              <a:t>Revise Contract Limits:</a:t>
            </a:r>
          </a:p>
          <a:p>
            <a:endParaRPr lang="en-US" sz="2800" dirty="0"/>
          </a:p>
          <a:p>
            <a:endParaRPr lang="en-US" sz="2800" dirty="0"/>
          </a:p>
          <a:p>
            <a:pPr marL="0" indent="0">
              <a:buNone/>
            </a:pP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498112536"/>
              </p:ext>
            </p:extLst>
          </p:nvPr>
        </p:nvGraphicFramePr>
        <p:xfrm>
          <a:off x="2615803" y="2637235"/>
          <a:ext cx="5499497" cy="2815828"/>
        </p:xfrm>
        <a:graphic>
          <a:graphicData uri="http://schemas.openxmlformats.org/presentationml/2006/ole">
            <mc:AlternateContent xmlns:mc="http://schemas.openxmlformats.org/markup-compatibility/2006">
              <mc:Choice xmlns:v="urn:schemas-microsoft-com:vml" Requires="v">
                <p:oleObj spid="_x0000_s3114" name="Worksheet" r:id="rId3" imgW="3181249" imgH="1628662" progId="Excel.Sheet.12">
                  <p:embed/>
                </p:oleObj>
              </mc:Choice>
              <mc:Fallback>
                <p:oleObj name="Worksheet" r:id="rId3" imgW="3181249" imgH="1628662" progId="Excel.Sheet.12">
                  <p:embed/>
                  <p:pic>
                    <p:nvPicPr>
                      <p:cNvPr id="0" name=""/>
                      <p:cNvPicPr/>
                      <p:nvPr/>
                    </p:nvPicPr>
                    <p:blipFill>
                      <a:blip r:embed="rId4"/>
                      <a:stretch>
                        <a:fillRect/>
                      </a:stretch>
                    </p:blipFill>
                    <p:spPr>
                      <a:xfrm>
                        <a:off x="2615803" y="2637235"/>
                        <a:ext cx="5499497" cy="2815828"/>
                      </a:xfrm>
                      <a:prstGeom prst="rect">
                        <a:avLst/>
                      </a:prstGeom>
                    </p:spPr>
                  </p:pic>
                </p:oleObj>
              </mc:Fallback>
            </mc:AlternateContent>
          </a:graphicData>
        </a:graphic>
      </p:graphicFrame>
    </p:spTree>
    <p:extLst>
      <p:ext uri="{BB962C8B-B14F-4D97-AF65-F5344CB8AC3E}">
        <p14:creationId xmlns:p14="http://schemas.microsoft.com/office/powerpoint/2010/main" val="323025498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425" y="216694"/>
            <a:ext cx="7524750" cy="1535194"/>
          </a:xfrm>
        </p:spPr>
        <p:txBody>
          <a:bodyPr>
            <a:noAutofit/>
          </a:bodyPr>
          <a:lstStyle/>
          <a:p>
            <a:pPr algn="ctr"/>
            <a:r>
              <a:rPr lang="en-US" b="1" dirty="0" smtClean="0"/>
              <a:t>Details of </a:t>
            </a:r>
            <a:br>
              <a:rPr lang="en-US" b="1" dirty="0" smtClean="0"/>
            </a:br>
            <a:r>
              <a:rPr lang="en-US" b="1" i="1" dirty="0" smtClean="0">
                <a:solidFill>
                  <a:srgbClr val="FF0000"/>
                </a:solidFill>
              </a:rPr>
              <a:t>Follow-Up</a:t>
            </a:r>
            <a:r>
              <a:rPr lang="en-US" b="1" i="1" dirty="0" smtClean="0"/>
              <a:t>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295525" y="1933575"/>
            <a:ext cx="6164811" cy="3438526"/>
          </a:xfrm>
        </p:spPr>
        <p:txBody>
          <a:bodyPr>
            <a:noAutofit/>
          </a:bodyPr>
          <a:lstStyle/>
          <a:p>
            <a:endParaRPr lang="en-US" sz="2800" dirty="0" smtClean="0"/>
          </a:p>
          <a:p>
            <a:r>
              <a:rPr lang="en-US" sz="2800" dirty="0" smtClean="0"/>
              <a:t>Inflation </a:t>
            </a:r>
            <a:r>
              <a:rPr lang="en-US" sz="2800" dirty="0"/>
              <a:t>Impacts</a:t>
            </a:r>
          </a:p>
          <a:p>
            <a:r>
              <a:rPr lang="en-US" sz="2800" dirty="0"/>
              <a:t>Back in 2001, the Department had fewer projects over $2,000,000. Now, most resurfacing projects exceed $</a:t>
            </a:r>
            <a:r>
              <a:rPr lang="en-US" sz="2800" dirty="0" smtClean="0"/>
              <a:t>2,000,000</a:t>
            </a:r>
            <a:endParaRPr lang="en-US" sz="2800" dirty="0"/>
          </a:p>
          <a:p>
            <a:r>
              <a:rPr lang="en-US" sz="2800" dirty="0"/>
              <a:t>Changes will adjust for inflation for the last fifteen years and the next fifteen </a:t>
            </a:r>
            <a:r>
              <a:rPr lang="en-US" sz="2800" dirty="0" smtClean="0"/>
              <a:t>years</a:t>
            </a:r>
            <a:endParaRPr lang="en-US" sz="2800" dirty="0"/>
          </a:p>
          <a:p>
            <a:endParaRPr lang="en-US" sz="2800" dirty="0"/>
          </a:p>
        </p:txBody>
      </p:sp>
    </p:spTree>
    <p:extLst>
      <p:ext uri="{BB962C8B-B14F-4D97-AF65-F5344CB8AC3E}">
        <p14:creationId xmlns:p14="http://schemas.microsoft.com/office/powerpoint/2010/main" val="243649962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366" y="1072090"/>
            <a:ext cx="6486360" cy="4928660"/>
          </a:xfrm>
          <a:prstGeom prst="rect">
            <a:avLst/>
          </a:prstGeom>
        </p:spPr>
      </p:pic>
    </p:spTree>
    <p:extLst>
      <p:ext uri="{BB962C8B-B14F-4D97-AF65-F5344CB8AC3E}">
        <p14:creationId xmlns:p14="http://schemas.microsoft.com/office/powerpoint/2010/main" val="10341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114299"/>
            <a:ext cx="7524750" cy="1680317"/>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171700" y="1688307"/>
            <a:ext cx="6400800" cy="3438526"/>
          </a:xfrm>
        </p:spPr>
        <p:txBody>
          <a:bodyPr>
            <a:noAutofit/>
          </a:bodyPr>
          <a:lstStyle/>
          <a:p>
            <a:endParaRPr lang="en-US" sz="2800" dirty="0" smtClean="0"/>
          </a:p>
          <a:p>
            <a:r>
              <a:rPr lang="en-US" sz="2800" dirty="0" smtClean="0"/>
              <a:t>Current </a:t>
            </a:r>
            <a:r>
              <a:rPr lang="en-US" sz="2800" dirty="0"/>
              <a:t>Critical Success </a:t>
            </a:r>
            <a:r>
              <a:rPr lang="en-US" sz="2800" dirty="0" smtClean="0"/>
              <a:t>Factor</a:t>
            </a:r>
            <a:endParaRPr lang="en-US" sz="2800" dirty="0"/>
          </a:p>
          <a:p>
            <a:endParaRPr lang="en-US" sz="2800" dirty="0"/>
          </a:p>
          <a:p>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3680269079"/>
              </p:ext>
            </p:extLst>
          </p:nvPr>
        </p:nvGraphicFramePr>
        <p:xfrm>
          <a:off x="2495550" y="2768836"/>
          <a:ext cx="5876925" cy="3689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78586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5" y="66675"/>
            <a:ext cx="6162675" cy="1934766"/>
          </a:xfrm>
        </p:spPr>
        <p:txBody>
          <a:bodyPr>
            <a:normAutofit/>
          </a:bodyPr>
          <a:lstStyle/>
          <a:p>
            <a:pPr algn="ctr"/>
            <a:r>
              <a:rPr lang="en-US" b="1" dirty="0"/>
              <a:t>Prompt Payment </a:t>
            </a:r>
            <a:r>
              <a:rPr lang="en-US" b="1" dirty="0" smtClean="0"/>
              <a:t>Measurement</a:t>
            </a:r>
            <a:endParaRPr lang="en-US" dirty="0"/>
          </a:p>
        </p:txBody>
      </p:sp>
      <p:sp>
        <p:nvSpPr>
          <p:cNvPr id="3" name="Content Placeholder 2"/>
          <p:cNvSpPr>
            <a:spLocks noGrp="1"/>
          </p:cNvSpPr>
          <p:nvPr>
            <p:ph idx="1"/>
          </p:nvPr>
        </p:nvSpPr>
        <p:spPr>
          <a:xfrm>
            <a:off x="2457450" y="2074069"/>
            <a:ext cx="6162675" cy="4336256"/>
          </a:xfrm>
        </p:spPr>
        <p:txBody>
          <a:bodyPr>
            <a:noAutofit/>
          </a:bodyPr>
          <a:lstStyle/>
          <a:p>
            <a:r>
              <a:rPr lang="en-US" sz="2400" b="1" dirty="0"/>
              <a:t>What is it</a:t>
            </a:r>
            <a:r>
              <a:rPr lang="en-US" sz="2400" dirty="0" smtClean="0"/>
              <a:t>:</a:t>
            </a:r>
            <a:endParaRPr lang="en-US" sz="2400" dirty="0"/>
          </a:p>
          <a:p>
            <a:pPr marL="214313" indent="-214313"/>
            <a:r>
              <a:rPr lang="en-US" sz="2400" dirty="0"/>
              <a:t>A review of the payments on the original contract work after project </a:t>
            </a:r>
            <a:r>
              <a:rPr lang="en-US" sz="2400" dirty="0" smtClean="0"/>
              <a:t>acceptance</a:t>
            </a:r>
            <a:endParaRPr lang="en-US" sz="2400" dirty="0"/>
          </a:p>
          <a:p>
            <a:r>
              <a:rPr lang="en-US" sz="2400" b="1" dirty="0"/>
              <a:t>Components</a:t>
            </a:r>
            <a:r>
              <a:rPr lang="en-US" sz="2400" b="1" dirty="0" smtClean="0"/>
              <a:t>:</a:t>
            </a:r>
            <a:endParaRPr lang="en-US" sz="2400" dirty="0"/>
          </a:p>
          <a:p>
            <a:pPr marL="214313" indent="-214313"/>
            <a:r>
              <a:rPr lang="en-US" sz="2400" dirty="0"/>
              <a:t>Projects that are completed and </a:t>
            </a:r>
            <a:r>
              <a:rPr lang="en-US" sz="2400" dirty="0" smtClean="0"/>
              <a:t>finalized</a:t>
            </a:r>
            <a:endParaRPr lang="en-US" sz="2400" dirty="0"/>
          </a:p>
          <a:p>
            <a:pPr marL="214313" indent="-214313"/>
            <a:r>
              <a:rPr lang="en-US" sz="2400" dirty="0"/>
              <a:t>A measure of dollars paid after </a:t>
            </a:r>
            <a:r>
              <a:rPr lang="en-US" sz="2400" dirty="0" smtClean="0"/>
              <a:t>the project </a:t>
            </a:r>
            <a:r>
              <a:rPr lang="en-US" sz="2400" dirty="0"/>
              <a:t>has been accepted plus 15 </a:t>
            </a:r>
            <a:r>
              <a:rPr lang="en-US" sz="2400" dirty="0" smtClean="0"/>
              <a:t>days</a:t>
            </a:r>
            <a:endParaRPr lang="en-US" sz="2400" dirty="0"/>
          </a:p>
          <a:p>
            <a:pPr marL="214313" indent="-214313"/>
            <a:r>
              <a:rPr lang="en-US" sz="2400" dirty="0"/>
              <a:t>Based on a rolling 365 day </a:t>
            </a:r>
            <a:r>
              <a:rPr lang="en-US" sz="2400" dirty="0" smtClean="0"/>
              <a:t>calendar</a:t>
            </a:r>
            <a:endParaRPr lang="en-US" sz="2400" dirty="0"/>
          </a:p>
          <a:p>
            <a:pPr marL="214313" indent="-214313"/>
            <a:r>
              <a:rPr lang="en-US" sz="2400" dirty="0"/>
              <a:t>Extra work and price adjustments </a:t>
            </a:r>
            <a:r>
              <a:rPr lang="en-US" sz="2400" dirty="0" smtClean="0"/>
              <a:t>are excluded </a:t>
            </a:r>
            <a:r>
              <a:rPr lang="en-US" sz="2400" dirty="0"/>
              <a:t>from the measurement</a:t>
            </a:r>
          </a:p>
          <a:p>
            <a:endParaRPr lang="en-US" sz="2400" dirty="0"/>
          </a:p>
        </p:txBody>
      </p:sp>
    </p:spTree>
    <p:extLst>
      <p:ext uri="{BB962C8B-B14F-4D97-AF65-F5344CB8AC3E}">
        <p14:creationId xmlns:p14="http://schemas.microsoft.com/office/powerpoint/2010/main" val="350794620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12886082"/>
              </p:ext>
            </p:extLst>
          </p:nvPr>
        </p:nvGraphicFramePr>
        <p:xfrm>
          <a:off x="2393001" y="1277541"/>
          <a:ext cx="6430693" cy="4459749"/>
        </p:xfrm>
        <a:graphic>
          <a:graphicData uri="http://schemas.openxmlformats.org/presentationml/2006/ole">
            <mc:AlternateContent xmlns:mc="http://schemas.openxmlformats.org/markup-compatibility/2006">
              <mc:Choice xmlns:v="urn:schemas-microsoft-com:vml" Requires="v">
                <p:oleObj spid="_x0000_s1098" name="Worksheet" r:id="rId3" imgW="10372641" imgH="5724634" progId="Excel.Sheet.12">
                  <p:embed/>
                </p:oleObj>
              </mc:Choice>
              <mc:Fallback>
                <p:oleObj name="Worksheet" r:id="rId3" imgW="10372641" imgH="5724634" progId="Excel.Sheet.12">
                  <p:embed/>
                  <p:pic>
                    <p:nvPicPr>
                      <p:cNvPr id="0" name=""/>
                      <p:cNvPicPr/>
                      <p:nvPr/>
                    </p:nvPicPr>
                    <p:blipFill>
                      <a:blip r:embed="rId4"/>
                      <a:stretch>
                        <a:fillRect/>
                      </a:stretch>
                    </p:blipFill>
                    <p:spPr>
                      <a:xfrm>
                        <a:off x="2393001" y="1277541"/>
                        <a:ext cx="6430693" cy="4459749"/>
                      </a:xfrm>
                      <a:prstGeom prst="rect">
                        <a:avLst/>
                      </a:prstGeom>
                    </p:spPr>
                  </p:pic>
                </p:oleObj>
              </mc:Fallback>
            </mc:AlternateContent>
          </a:graphicData>
        </a:graphic>
      </p:graphicFrame>
      <p:sp>
        <p:nvSpPr>
          <p:cNvPr id="3" name="Title 1"/>
          <p:cNvSpPr txBox="1">
            <a:spLocks/>
          </p:cNvSpPr>
          <p:nvPr/>
        </p:nvSpPr>
        <p:spPr>
          <a:xfrm>
            <a:off x="2209800" y="283369"/>
            <a:ext cx="616267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t>Prompt Payment Measurement</a:t>
            </a:r>
            <a:r>
              <a:rPr lang="en-US" sz="3300" dirty="0">
                <a:latin typeface="Century Gothic" pitchFamily="34" charset="0"/>
              </a:rPr>
              <a:t/>
            </a:r>
            <a:br>
              <a:rPr lang="en-US" sz="3300" dirty="0">
                <a:latin typeface="Century Gothic" pitchFamily="34" charset="0"/>
              </a:rPr>
            </a:br>
            <a:endParaRPr lang="en-US" sz="3300" dirty="0"/>
          </a:p>
        </p:txBody>
      </p:sp>
    </p:spTree>
    <p:extLst>
      <p:ext uri="{BB962C8B-B14F-4D97-AF65-F5344CB8AC3E}">
        <p14:creationId xmlns:p14="http://schemas.microsoft.com/office/powerpoint/2010/main" val="9069662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75" y="92869"/>
            <a:ext cx="6124575" cy="994172"/>
          </a:xfrm>
        </p:spPr>
        <p:txBody>
          <a:bodyPr>
            <a:normAutofit/>
          </a:bodyPr>
          <a:lstStyle/>
          <a:p>
            <a:pPr algn="ctr"/>
            <a:r>
              <a:rPr lang="en-US" sz="3600" b="1" dirty="0"/>
              <a:t>Background </a:t>
            </a:r>
          </a:p>
        </p:txBody>
      </p:sp>
      <p:sp>
        <p:nvSpPr>
          <p:cNvPr id="3" name="Content Placeholder 2"/>
          <p:cNvSpPr>
            <a:spLocks noGrp="1"/>
          </p:cNvSpPr>
          <p:nvPr>
            <p:ph idx="1"/>
          </p:nvPr>
        </p:nvSpPr>
        <p:spPr>
          <a:xfrm>
            <a:off x="2390775" y="1273969"/>
            <a:ext cx="6543675" cy="3263504"/>
          </a:xfrm>
        </p:spPr>
        <p:txBody>
          <a:bodyPr>
            <a:normAutofit/>
          </a:bodyPr>
          <a:lstStyle/>
          <a:p>
            <a:r>
              <a:rPr lang="en-US" sz="2400" dirty="0"/>
              <a:t>Issues have been discussed and ideas have been tossed around for over 2 years</a:t>
            </a:r>
          </a:p>
          <a:p>
            <a:r>
              <a:rPr lang="en-US" sz="2400" dirty="0"/>
              <a:t>Agreed to set up a task force to address concerns </a:t>
            </a:r>
          </a:p>
          <a:p>
            <a:r>
              <a:rPr lang="en-US" sz="2400" dirty="0"/>
              <a:t>This is NOT just an Ohio problem</a:t>
            </a:r>
          </a:p>
        </p:txBody>
      </p:sp>
      <p:pic>
        <p:nvPicPr>
          <p:cNvPr id="5" name="Picture 4"/>
          <p:cNvPicPr>
            <a:picLocks noChangeAspect="1"/>
          </p:cNvPicPr>
          <p:nvPr/>
        </p:nvPicPr>
        <p:blipFill>
          <a:blip r:embed="rId2"/>
          <a:stretch>
            <a:fillRect/>
          </a:stretch>
        </p:blipFill>
        <p:spPr>
          <a:xfrm>
            <a:off x="5921771" y="5034787"/>
            <a:ext cx="3012679" cy="1508888"/>
          </a:xfrm>
          <a:prstGeom prst="rect">
            <a:avLst/>
          </a:prstGeom>
        </p:spPr>
      </p:pic>
    </p:spTree>
    <p:extLst>
      <p:ext uri="{BB962C8B-B14F-4D97-AF65-F5344CB8AC3E}">
        <p14:creationId xmlns:p14="http://schemas.microsoft.com/office/powerpoint/2010/main" val="377894248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52675" y="178594"/>
            <a:ext cx="616267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t>Bid Item Tracker Query</a:t>
            </a:r>
            <a:r>
              <a:rPr lang="en-US" sz="3300" dirty="0">
                <a:latin typeface="Century Gothic" pitchFamily="34" charset="0"/>
              </a:rPr>
              <a:t/>
            </a:r>
            <a:br>
              <a:rPr lang="en-US" sz="3300" dirty="0">
                <a:latin typeface="Century Gothic" pitchFamily="34" charset="0"/>
              </a:rPr>
            </a:br>
            <a:endParaRPr lang="en-US" sz="3300" dirty="0"/>
          </a:p>
        </p:txBody>
      </p:sp>
      <p:pic>
        <p:nvPicPr>
          <p:cNvPr id="5" name="Picture 4"/>
          <p:cNvPicPr>
            <a:picLocks noChangeAspect="1"/>
          </p:cNvPicPr>
          <p:nvPr/>
        </p:nvPicPr>
        <p:blipFill>
          <a:blip r:embed="rId2"/>
          <a:stretch>
            <a:fillRect/>
          </a:stretch>
        </p:blipFill>
        <p:spPr>
          <a:xfrm>
            <a:off x="2352675" y="922385"/>
            <a:ext cx="6541630" cy="4941988"/>
          </a:xfrm>
          <a:prstGeom prst="rect">
            <a:avLst/>
          </a:prstGeom>
        </p:spPr>
      </p:pic>
    </p:spTree>
    <p:extLst>
      <p:ext uri="{BB962C8B-B14F-4D97-AF65-F5344CB8AC3E}">
        <p14:creationId xmlns:p14="http://schemas.microsoft.com/office/powerpoint/2010/main" val="111523538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85132"/>
            <a:ext cx="7677150" cy="1470420"/>
          </a:xfrm>
        </p:spPr>
        <p:txBody>
          <a:bodyPr>
            <a:normAutofit/>
          </a:bodyPr>
          <a:lstStyle/>
          <a:p>
            <a:pPr algn="ctr"/>
            <a:r>
              <a:rPr lang="en-US" b="1" dirty="0" smtClean="0"/>
              <a:t>District Construction Administrators Meeting</a:t>
            </a:r>
            <a:endParaRPr lang="en-US" b="1" dirty="0"/>
          </a:p>
        </p:txBody>
      </p:sp>
      <p:sp>
        <p:nvSpPr>
          <p:cNvPr id="6" name="Content Placeholder 5"/>
          <p:cNvSpPr>
            <a:spLocks noGrp="1"/>
          </p:cNvSpPr>
          <p:nvPr>
            <p:ph idx="1"/>
          </p:nvPr>
        </p:nvSpPr>
        <p:spPr>
          <a:xfrm>
            <a:off x="2444948" y="1654969"/>
            <a:ext cx="6162675" cy="3263504"/>
          </a:xfrm>
        </p:spPr>
        <p:txBody>
          <a:bodyPr/>
          <a:lstStyle/>
          <a:p>
            <a:r>
              <a:rPr lang="en-US" dirty="0" smtClean="0"/>
              <a:t>Items are discussed at DCA and OCA Heavy Highway meetings</a:t>
            </a:r>
          </a:p>
          <a:p>
            <a:endParaRPr lang="en-US" dirty="0"/>
          </a:p>
        </p:txBody>
      </p:sp>
      <p:pic>
        <p:nvPicPr>
          <p:cNvPr id="4" name="Picture 3"/>
          <p:cNvPicPr>
            <a:picLocks noChangeAspect="1"/>
          </p:cNvPicPr>
          <p:nvPr/>
        </p:nvPicPr>
        <p:blipFill>
          <a:blip r:embed="rId2"/>
          <a:stretch>
            <a:fillRect/>
          </a:stretch>
        </p:blipFill>
        <p:spPr>
          <a:xfrm>
            <a:off x="2249710" y="2821186"/>
            <a:ext cx="2571750" cy="1921669"/>
          </a:xfrm>
          <a:prstGeom prst="rect">
            <a:avLst/>
          </a:prstGeom>
        </p:spPr>
      </p:pic>
      <p:pic>
        <p:nvPicPr>
          <p:cNvPr id="3" name="Picture 2"/>
          <p:cNvPicPr>
            <a:picLocks noChangeAspect="1"/>
          </p:cNvPicPr>
          <p:nvPr/>
        </p:nvPicPr>
        <p:blipFill>
          <a:blip r:embed="rId3"/>
          <a:stretch>
            <a:fillRect/>
          </a:stretch>
        </p:blipFill>
        <p:spPr>
          <a:xfrm>
            <a:off x="4821460" y="4169244"/>
            <a:ext cx="4189190" cy="2492303"/>
          </a:xfrm>
          <a:prstGeom prst="rect">
            <a:avLst/>
          </a:prstGeom>
        </p:spPr>
      </p:pic>
    </p:spTree>
    <p:extLst>
      <p:ext uri="{BB962C8B-B14F-4D97-AF65-F5344CB8AC3E}">
        <p14:creationId xmlns:p14="http://schemas.microsoft.com/office/powerpoint/2010/main" val="191652286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75" y="188119"/>
            <a:ext cx="6962775" cy="994172"/>
          </a:xfrm>
        </p:spPr>
        <p:txBody>
          <a:bodyPr/>
          <a:lstStyle/>
          <a:p>
            <a:pPr algn="ctr"/>
            <a:r>
              <a:rPr lang="en-US" b="1" dirty="0" smtClean="0"/>
              <a:t>Partnering</a:t>
            </a:r>
            <a:endParaRPr lang="en-US" b="1" dirty="0"/>
          </a:p>
        </p:txBody>
      </p:sp>
      <p:sp>
        <p:nvSpPr>
          <p:cNvPr id="3" name="Content Placeholder 2"/>
          <p:cNvSpPr>
            <a:spLocks noGrp="1"/>
          </p:cNvSpPr>
          <p:nvPr>
            <p:ph idx="1"/>
          </p:nvPr>
        </p:nvSpPr>
        <p:spPr>
          <a:xfrm>
            <a:off x="2085975" y="1419225"/>
            <a:ext cx="6172200" cy="3612356"/>
          </a:xfrm>
        </p:spPr>
        <p:txBody>
          <a:bodyPr/>
          <a:lstStyle/>
          <a:p>
            <a:r>
              <a:rPr lang="en-US" dirty="0" smtClean="0"/>
              <a:t>The goal of Partnering is to build a good working relationship</a:t>
            </a:r>
          </a:p>
          <a:p>
            <a:r>
              <a:rPr lang="en-US" dirty="0" smtClean="0"/>
              <a:t>Issues are addressed in a timely manner</a:t>
            </a:r>
          </a:p>
          <a:p>
            <a:r>
              <a:rPr lang="en-US" dirty="0" smtClean="0"/>
              <a:t>If there are delays in payments, issues can be worked out</a:t>
            </a:r>
          </a:p>
          <a:p>
            <a:endParaRPr lang="en-US" dirty="0"/>
          </a:p>
        </p:txBody>
      </p:sp>
      <p:pic>
        <p:nvPicPr>
          <p:cNvPr id="4" name="Picture 3"/>
          <p:cNvPicPr>
            <a:picLocks noChangeAspect="1"/>
          </p:cNvPicPr>
          <p:nvPr/>
        </p:nvPicPr>
        <p:blipFill>
          <a:blip r:embed="rId2"/>
          <a:stretch>
            <a:fillRect/>
          </a:stretch>
        </p:blipFill>
        <p:spPr>
          <a:xfrm>
            <a:off x="7534275" y="5031581"/>
            <a:ext cx="1314450" cy="1614488"/>
          </a:xfrm>
          <a:prstGeom prst="rect">
            <a:avLst/>
          </a:prstGeom>
        </p:spPr>
      </p:pic>
    </p:spTree>
    <p:extLst>
      <p:ext uri="{BB962C8B-B14F-4D97-AF65-F5344CB8AC3E}">
        <p14:creationId xmlns:p14="http://schemas.microsoft.com/office/powerpoint/2010/main" val="57557049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197644"/>
            <a:ext cx="6962775" cy="994172"/>
          </a:xfrm>
        </p:spPr>
        <p:txBody>
          <a:bodyPr/>
          <a:lstStyle/>
          <a:p>
            <a:pPr algn="ctr"/>
            <a:r>
              <a:rPr lang="en-US" b="1" dirty="0" smtClean="0"/>
              <a:t>E-Construction </a:t>
            </a:r>
            <a:r>
              <a:rPr lang="en-US" b="1" dirty="0" smtClean="0"/>
              <a:t>Initiatives </a:t>
            </a:r>
            <a:endParaRPr lang="en-US" b="1" dirty="0"/>
          </a:p>
        </p:txBody>
      </p:sp>
      <p:sp>
        <p:nvSpPr>
          <p:cNvPr id="3" name="Content Placeholder 2"/>
          <p:cNvSpPr>
            <a:spLocks noGrp="1"/>
          </p:cNvSpPr>
          <p:nvPr>
            <p:ph idx="1"/>
          </p:nvPr>
        </p:nvSpPr>
        <p:spPr>
          <a:xfrm>
            <a:off x="2305050" y="1331119"/>
            <a:ext cx="6172200" cy="3612356"/>
          </a:xfrm>
        </p:spPr>
        <p:txBody>
          <a:bodyPr>
            <a:normAutofit fontScale="92500"/>
          </a:bodyPr>
          <a:lstStyle/>
          <a:p>
            <a:r>
              <a:rPr lang="en-US" dirty="0" smtClean="0"/>
              <a:t>Going to E- Construction to depend more on online data entry </a:t>
            </a:r>
          </a:p>
          <a:p>
            <a:r>
              <a:rPr lang="en-US" dirty="0" smtClean="0"/>
              <a:t>Approvals via </a:t>
            </a:r>
            <a:r>
              <a:rPr lang="en-US" smtClean="0"/>
              <a:t>Electronic </a:t>
            </a:r>
            <a:r>
              <a:rPr lang="en-US" smtClean="0"/>
              <a:t>signatures </a:t>
            </a:r>
            <a:r>
              <a:rPr lang="en-US" dirty="0" smtClean="0"/>
              <a:t>and work flow processing</a:t>
            </a:r>
          </a:p>
          <a:p>
            <a:r>
              <a:rPr lang="en-US" dirty="0" smtClean="0"/>
              <a:t>Bid Express expansion</a:t>
            </a:r>
          </a:p>
          <a:p>
            <a:r>
              <a:rPr lang="en-US" dirty="0" smtClean="0"/>
              <a:t>CRL, DBE &amp; PW systems coming online</a:t>
            </a:r>
          </a:p>
          <a:p>
            <a:endParaRPr lang="en-US" dirty="0"/>
          </a:p>
        </p:txBody>
      </p:sp>
    </p:spTree>
    <p:extLst>
      <p:ext uri="{BB962C8B-B14F-4D97-AF65-F5344CB8AC3E}">
        <p14:creationId xmlns:p14="http://schemas.microsoft.com/office/powerpoint/2010/main" val="365324081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88119"/>
            <a:ext cx="7524750" cy="994172"/>
          </a:xfrm>
        </p:spPr>
        <p:txBody>
          <a:bodyPr>
            <a:noAutofit/>
          </a:bodyPr>
          <a:lstStyle/>
          <a:p>
            <a:pPr algn="ctr"/>
            <a:r>
              <a:rPr lang="en-US" b="1" dirty="0"/>
              <a:t>E-Construction </a:t>
            </a:r>
            <a:r>
              <a:rPr lang="en-US" b="1" dirty="0" smtClean="0"/>
              <a:t>Initiatives </a:t>
            </a:r>
            <a:endParaRPr lang="en-US" b="1" dirty="0"/>
          </a:p>
        </p:txBody>
      </p:sp>
      <p:sp>
        <p:nvSpPr>
          <p:cNvPr id="3" name="Content Placeholder 2"/>
          <p:cNvSpPr>
            <a:spLocks noGrp="1"/>
          </p:cNvSpPr>
          <p:nvPr>
            <p:ph idx="1"/>
          </p:nvPr>
        </p:nvSpPr>
        <p:spPr>
          <a:xfrm>
            <a:off x="2105025" y="1571625"/>
            <a:ext cx="6400800" cy="3438526"/>
          </a:xfrm>
        </p:spPr>
        <p:txBody>
          <a:bodyPr>
            <a:noAutofit/>
          </a:bodyPr>
          <a:lstStyle/>
          <a:p>
            <a:r>
              <a:rPr lang="en-US" sz="2800" dirty="0"/>
              <a:t>E-Construction goals</a:t>
            </a:r>
          </a:p>
          <a:p>
            <a:r>
              <a:rPr lang="en-US" sz="2800" dirty="0" smtClean="0"/>
              <a:t>EDC3 </a:t>
            </a:r>
            <a:r>
              <a:rPr lang="en-US" sz="2800" dirty="0"/>
              <a:t>– FHWA / CO purchasing</a:t>
            </a:r>
          </a:p>
          <a:p>
            <a:r>
              <a:rPr lang="en-US" sz="2800" dirty="0"/>
              <a:t>5 tablets per districts </a:t>
            </a:r>
          </a:p>
          <a:p>
            <a:endParaRPr lang="en-US" sz="2800" dirty="0"/>
          </a:p>
        </p:txBody>
      </p:sp>
      <p:pic>
        <p:nvPicPr>
          <p:cNvPr id="4" name="Picture 3"/>
          <p:cNvPicPr>
            <a:picLocks noChangeAspect="1"/>
          </p:cNvPicPr>
          <p:nvPr/>
        </p:nvPicPr>
        <p:blipFill>
          <a:blip r:embed="rId2"/>
          <a:stretch>
            <a:fillRect/>
          </a:stretch>
        </p:blipFill>
        <p:spPr>
          <a:xfrm>
            <a:off x="6886575" y="4631056"/>
            <a:ext cx="2057400" cy="2034540"/>
          </a:xfrm>
          <a:prstGeom prst="rect">
            <a:avLst/>
          </a:prstGeom>
        </p:spPr>
      </p:pic>
    </p:spTree>
    <p:extLst>
      <p:ext uri="{BB962C8B-B14F-4D97-AF65-F5344CB8AC3E}">
        <p14:creationId xmlns:p14="http://schemas.microsoft.com/office/powerpoint/2010/main" val="45326920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11944"/>
            <a:ext cx="6962775" cy="994172"/>
          </a:xfrm>
        </p:spPr>
        <p:txBody>
          <a:bodyPr/>
          <a:lstStyle/>
          <a:p>
            <a:pPr algn="ctr"/>
            <a:r>
              <a:rPr lang="en-US" b="1" dirty="0" smtClean="0"/>
              <a:t>Summary!</a:t>
            </a:r>
            <a:endParaRPr lang="en-US" b="1" dirty="0"/>
          </a:p>
        </p:txBody>
      </p:sp>
      <p:sp>
        <p:nvSpPr>
          <p:cNvPr id="3" name="Content Placeholder 2"/>
          <p:cNvSpPr>
            <a:spLocks noGrp="1"/>
          </p:cNvSpPr>
          <p:nvPr>
            <p:ph idx="1"/>
          </p:nvPr>
        </p:nvSpPr>
        <p:spPr>
          <a:xfrm>
            <a:off x="1800968" y="1306116"/>
            <a:ext cx="6172200" cy="3612356"/>
          </a:xfrm>
        </p:spPr>
        <p:txBody>
          <a:bodyPr>
            <a:normAutofit/>
          </a:bodyPr>
          <a:lstStyle/>
          <a:p>
            <a:r>
              <a:rPr lang="en-US" dirty="0" smtClean="0"/>
              <a:t>If a Contractor is not paid in a timely manner, follow-up in this order:</a:t>
            </a:r>
          </a:p>
          <a:p>
            <a:pPr marL="785813" lvl="1" indent="-385763">
              <a:buFont typeface="+mj-lt"/>
              <a:buAutoNum type="arabicPeriod"/>
            </a:pPr>
            <a:r>
              <a:rPr lang="en-US" dirty="0" smtClean="0"/>
              <a:t>Project Manager/Engineer</a:t>
            </a:r>
          </a:p>
          <a:p>
            <a:pPr marL="785813" lvl="1" indent="-385763">
              <a:buFont typeface="+mj-lt"/>
              <a:buAutoNum type="arabicPeriod"/>
            </a:pPr>
            <a:r>
              <a:rPr lang="en-US" dirty="0" smtClean="0"/>
              <a:t>Area Engineer</a:t>
            </a:r>
          </a:p>
          <a:p>
            <a:pPr marL="785813" lvl="1" indent="-385763">
              <a:buFont typeface="+mj-lt"/>
              <a:buAutoNum type="arabicPeriod"/>
            </a:pPr>
            <a:r>
              <a:rPr lang="en-US" dirty="0" smtClean="0"/>
              <a:t>District Construction Administrator</a:t>
            </a:r>
          </a:p>
          <a:p>
            <a:pPr marL="785813" lvl="1" indent="-385763">
              <a:buFont typeface="+mj-lt"/>
              <a:buAutoNum type="arabicPeriod"/>
            </a:pPr>
            <a:r>
              <a:rPr lang="en-US" dirty="0" smtClean="0"/>
              <a:t>CO Construction Management </a:t>
            </a:r>
          </a:p>
          <a:p>
            <a:endParaRPr lang="en-US" dirty="0"/>
          </a:p>
        </p:txBody>
      </p:sp>
      <p:pic>
        <p:nvPicPr>
          <p:cNvPr id="4" name="Picture 3"/>
          <p:cNvPicPr>
            <a:picLocks noChangeAspect="1"/>
          </p:cNvPicPr>
          <p:nvPr/>
        </p:nvPicPr>
        <p:blipFill>
          <a:blip r:embed="rId2"/>
          <a:stretch>
            <a:fillRect/>
          </a:stretch>
        </p:blipFill>
        <p:spPr>
          <a:xfrm>
            <a:off x="7151787" y="4724400"/>
            <a:ext cx="1773137" cy="1943100"/>
          </a:xfrm>
          <a:prstGeom prst="rect">
            <a:avLst/>
          </a:prstGeom>
        </p:spPr>
      </p:pic>
    </p:spTree>
    <p:extLst>
      <p:ext uri="{BB962C8B-B14F-4D97-AF65-F5344CB8AC3E}">
        <p14:creationId xmlns:p14="http://schemas.microsoft.com/office/powerpoint/2010/main" val="199198314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75" y="1095375"/>
            <a:ext cx="7934325" cy="2276475"/>
          </a:xfrm>
        </p:spPr>
        <p:txBody>
          <a:bodyPr>
            <a:noAutofit/>
          </a:bodyPr>
          <a:lstStyle/>
          <a:p>
            <a:r>
              <a:rPr lang="en-US" sz="6600" b="1" dirty="0"/>
              <a:t>Questions?</a:t>
            </a:r>
          </a:p>
        </p:txBody>
      </p:sp>
    </p:spTree>
    <p:extLst>
      <p:ext uri="{BB962C8B-B14F-4D97-AF65-F5344CB8AC3E}">
        <p14:creationId xmlns:p14="http://schemas.microsoft.com/office/powerpoint/2010/main" val="206538643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75" y="197644"/>
            <a:ext cx="6124575" cy="994172"/>
          </a:xfrm>
        </p:spPr>
        <p:txBody>
          <a:bodyPr>
            <a:normAutofit/>
          </a:bodyPr>
          <a:lstStyle/>
          <a:p>
            <a:pPr algn="ctr"/>
            <a:r>
              <a:rPr lang="en-US" sz="3600" b="1" dirty="0"/>
              <a:t>More Background </a:t>
            </a:r>
          </a:p>
        </p:txBody>
      </p:sp>
      <p:sp>
        <p:nvSpPr>
          <p:cNvPr id="3" name="Content Placeholder 2"/>
          <p:cNvSpPr>
            <a:spLocks noGrp="1"/>
          </p:cNvSpPr>
          <p:nvPr>
            <p:ph idx="1"/>
          </p:nvPr>
        </p:nvSpPr>
        <p:spPr>
          <a:xfrm>
            <a:off x="2390776" y="1191816"/>
            <a:ext cx="5197476" cy="3263504"/>
          </a:xfrm>
        </p:spPr>
        <p:txBody>
          <a:bodyPr>
            <a:noAutofit/>
          </a:bodyPr>
          <a:lstStyle/>
          <a:p>
            <a:pPr marL="0" indent="0">
              <a:buNone/>
            </a:pPr>
            <a:r>
              <a:rPr lang="en-US" sz="2800" dirty="0"/>
              <a:t>AGC – Association of General Contractors comments from KS/MD/NC</a:t>
            </a:r>
            <a:r>
              <a:rPr lang="en-US" sz="2800" dirty="0" smtClean="0"/>
              <a:t>:</a:t>
            </a:r>
          </a:p>
          <a:p>
            <a:pPr marL="0" indent="0">
              <a:buNone/>
            </a:pPr>
            <a:r>
              <a:rPr lang="en-US" sz="2000" dirty="0" smtClean="0"/>
              <a:t>“</a:t>
            </a:r>
            <a:r>
              <a:rPr lang="en-US" sz="2000" dirty="0"/>
              <a:t>It is usually the owner that is the delay in </a:t>
            </a:r>
            <a:r>
              <a:rPr lang="en-US" sz="2000" dirty="0" smtClean="0"/>
              <a:t>getting </a:t>
            </a:r>
            <a:r>
              <a:rPr lang="en-US" sz="2000" dirty="0"/>
              <a:t>the GC paid in order to pay the subs or </a:t>
            </a:r>
            <a:r>
              <a:rPr lang="en-US" sz="2000" dirty="0" smtClean="0"/>
              <a:t>MWBE’s ...</a:t>
            </a:r>
            <a:r>
              <a:rPr lang="en-US" sz="2000" dirty="0"/>
              <a:t>   </a:t>
            </a:r>
          </a:p>
          <a:p>
            <a:pPr marL="0" indent="0">
              <a:buNone/>
            </a:pPr>
            <a:r>
              <a:rPr lang="en-US" sz="2000" dirty="0"/>
              <a:t>Unfortunately the policy makers don’t understand the nature of our industry’s business</a:t>
            </a:r>
            <a:r>
              <a:rPr lang="en-US" sz="2000" dirty="0" smtClean="0"/>
              <a:t>…</a:t>
            </a:r>
          </a:p>
          <a:p>
            <a:pPr marL="0" indent="0">
              <a:buNone/>
            </a:pPr>
            <a:r>
              <a:rPr lang="en-US" sz="2000" dirty="0" smtClean="0"/>
              <a:t>Many </a:t>
            </a:r>
            <a:r>
              <a:rPr lang="en-US" sz="2000" dirty="0"/>
              <a:t>of these folks are encouraged to bid these projects and think that when they are awarded the project as a sub, that they will get paid the very day they complete their scope of work…”  </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7588251" y="4832182"/>
            <a:ext cx="1418430" cy="1894850"/>
          </a:xfrm>
          <a:prstGeom prst="rect">
            <a:avLst/>
          </a:prstGeom>
        </p:spPr>
      </p:pic>
    </p:spTree>
    <p:extLst>
      <p:ext uri="{BB962C8B-B14F-4D97-AF65-F5344CB8AC3E}">
        <p14:creationId xmlns:p14="http://schemas.microsoft.com/office/powerpoint/2010/main" val="7238082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75" y="83344"/>
            <a:ext cx="6316266" cy="994172"/>
          </a:xfrm>
        </p:spPr>
        <p:txBody>
          <a:bodyPr>
            <a:normAutofit/>
          </a:bodyPr>
          <a:lstStyle/>
          <a:p>
            <a:pPr algn="ctr"/>
            <a:r>
              <a:rPr lang="en-US" sz="3600" b="1" dirty="0"/>
              <a:t>The Task Force</a:t>
            </a:r>
          </a:p>
        </p:txBody>
      </p:sp>
      <p:sp>
        <p:nvSpPr>
          <p:cNvPr id="4" name="Text Placeholder 3"/>
          <p:cNvSpPr>
            <a:spLocks noGrp="1"/>
          </p:cNvSpPr>
          <p:nvPr>
            <p:ph type="body" idx="1"/>
          </p:nvPr>
        </p:nvSpPr>
        <p:spPr>
          <a:xfrm>
            <a:off x="2371725" y="1306116"/>
            <a:ext cx="2781300" cy="617934"/>
          </a:xfrm>
        </p:spPr>
        <p:txBody>
          <a:bodyPr>
            <a:noAutofit/>
          </a:bodyPr>
          <a:lstStyle/>
          <a:p>
            <a:r>
              <a:rPr lang="en-US" sz="2100" dirty="0"/>
              <a:t>Public Representatives </a:t>
            </a:r>
          </a:p>
        </p:txBody>
      </p:sp>
      <p:sp>
        <p:nvSpPr>
          <p:cNvPr id="5" name="Content Placeholder 4"/>
          <p:cNvSpPr>
            <a:spLocks noGrp="1"/>
          </p:cNvSpPr>
          <p:nvPr>
            <p:ph sz="half" idx="2"/>
          </p:nvPr>
        </p:nvSpPr>
        <p:spPr>
          <a:xfrm>
            <a:off x="2371725" y="1916906"/>
            <a:ext cx="2886075" cy="2763441"/>
          </a:xfrm>
        </p:spPr>
        <p:txBody>
          <a:bodyPr>
            <a:normAutofit fontScale="92500" lnSpcReduction="20000"/>
          </a:bodyPr>
          <a:lstStyle/>
          <a:p>
            <a:r>
              <a:rPr lang="en-US" sz="1800" dirty="0"/>
              <a:t>Chris Engle-OCA</a:t>
            </a:r>
          </a:p>
          <a:p>
            <a:r>
              <a:rPr lang="en-US" sz="1800" dirty="0"/>
              <a:t>Bill </a:t>
            </a:r>
            <a:r>
              <a:rPr lang="en-US" sz="1800" dirty="0" err="1"/>
              <a:t>Luttmer</a:t>
            </a:r>
            <a:r>
              <a:rPr lang="en-US" sz="1800" dirty="0"/>
              <a:t>-A&amp;A Safety</a:t>
            </a:r>
          </a:p>
          <a:p>
            <a:r>
              <a:rPr lang="en-US" sz="1800" dirty="0"/>
              <a:t>Dennis </a:t>
            </a:r>
            <a:r>
              <a:rPr lang="en-US" sz="1800" dirty="0" err="1"/>
              <a:t>Bruton</a:t>
            </a:r>
            <a:r>
              <a:rPr lang="en-US" sz="1800" dirty="0"/>
              <a:t>-Barrett Paving</a:t>
            </a:r>
          </a:p>
          <a:p>
            <a:r>
              <a:rPr lang="en-US" sz="1800" dirty="0"/>
              <a:t>Mike </a:t>
            </a:r>
            <a:r>
              <a:rPr lang="en-US" sz="1800" dirty="0" err="1"/>
              <a:t>Obert</a:t>
            </a:r>
            <a:r>
              <a:rPr lang="en-US" sz="1800" dirty="0"/>
              <a:t>-Complete General</a:t>
            </a:r>
          </a:p>
          <a:p>
            <a:r>
              <a:rPr lang="en-US" sz="1800" dirty="0"/>
              <a:t>Andy </a:t>
            </a:r>
            <a:r>
              <a:rPr lang="en-US" sz="1800" dirty="0" err="1"/>
              <a:t>Leffler</a:t>
            </a:r>
            <a:r>
              <a:rPr lang="en-US" sz="1800" dirty="0"/>
              <a:t>-Shelly and Sands</a:t>
            </a:r>
          </a:p>
          <a:p>
            <a:r>
              <a:rPr lang="en-US" sz="1800" dirty="0"/>
              <a:t>Dallas </a:t>
            </a:r>
            <a:r>
              <a:rPr lang="en-US" sz="1800" dirty="0" err="1"/>
              <a:t>Elswick</a:t>
            </a:r>
            <a:r>
              <a:rPr lang="en-US" sz="1800" dirty="0"/>
              <a:t>-Twin Rivers Construction</a:t>
            </a:r>
          </a:p>
          <a:p>
            <a:pPr marL="0" indent="0">
              <a:buNone/>
            </a:pPr>
            <a:r>
              <a:rPr lang="en-US" sz="1500" dirty="0"/>
              <a:t> </a:t>
            </a:r>
          </a:p>
        </p:txBody>
      </p:sp>
      <p:sp>
        <p:nvSpPr>
          <p:cNvPr id="6" name="Text Placeholder 5"/>
          <p:cNvSpPr>
            <a:spLocks noGrp="1"/>
          </p:cNvSpPr>
          <p:nvPr>
            <p:ph type="body" sz="quarter" idx="3"/>
          </p:nvPr>
        </p:nvSpPr>
        <p:spPr>
          <a:xfrm>
            <a:off x="5467350" y="1298972"/>
            <a:ext cx="2753916" cy="617934"/>
          </a:xfrm>
        </p:spPr>
        <p:txBody>
          <a:bodyPr>
            <a:normAutofit/>
          </a:bodyPr>
          <a:lstStyle/>
          <a:p>
            <a:r>
              <a:rPr lang="en-US" sz="2100" dirty="0"/>
              <a:t>ODOT Representatives</a:t>
            </a:r>
          </a:p>
        </p:txBody>
      </p:sp>
      <p:sp>
        <p:nvSpPr>
          <p:cNvPr id="7" name="Content Placeholder 6"/>
          <p:cNvSpPr>
            <a:spLocks noGrp="1"/>
          </p:cNvSpPr>
          <p:nvPr>
            <p:ph sz="quarter" idx="4"/>
          </p:nvPr>
        </p:nvSpPr>
        <p:spPr>
          <a:xfrm>
            <a:off x="5377458" y="1916907"/>
            <a:ext cx="3648075" cy="3017044"/>
          </a:xfrm>
        </p:spPr>
        <p:txBody>
          <a:bodyPr>
            <a:noAutofit/>
          </a:bodyPr>
          <a:lstStyle/>
          <a:p>
            <a:r>
              <a:rPr lang="en-US" sz="1800" dirty="0"/>
              <a:t>Brad Jones-Construction </a:t>
            </a:r>
            <a:r>
              <a:rPr lang="en-US" sz="1800" dirty="0" err="1"/>
              <a:t>Mgmt</a:t>
            </a:r>
            <a:endParaRPr lang="en-US" sz="1800" dirty="0"/>
          </a:p>
          <a:p>
            <a:r>
              <a:rPr lang="en-US" sz="1800" dirty="0"/>
              <a:t>Gary Angles-Construction </a:t>
            </a:r>
            <a:r>
              <a:rPr lang="en-US" sz="1800" dirty="0" err="1"/>
              <a:t>Mgmt</a:t>
            </a:r>
            <a:endParaRPr lang="en-US" sz="1800" dirty="0"/>
          </a:p>
          <a:p>
            <a:r>
              <a:rPr lang="en-US" sz="1800" dirty="0"/>
              <a:t>Tina Collins-Construction </a:t>
            </a:r>
            <a:r>
              <a:rPr lang="en-US" sz="1800" dirty="0" err="1"/>
              <a:t>Mgmt</a:t>
            </a:r>
            <a:endParaRPr lang="en-US" sz="1800" dirty="0"/>
          </a:p>
          <a:p>
            <a:r>
              <a:rPr lang="en-US" sz="1800" dirty="0"/>
              <a:t>Janet </a:t>
            </a:r>
            <a:r>
              <a:rPr lang="en-US" sz="1800" dirty="0" err="1"/>
              <a:t>Treadway</a:t>
            </a:r>
            <a:r>
              <a:rPr lang="en-US" sz="1800" dirty="0"/>
              <a:t>-Construction </a:t>
            </a:r>
            <a:r>
              <a:rPr lang="en-US" sz="1800" dirty="0" err="1"/>
              <a:t>Mgmt</a:t>
            </a:r>
            <a:endParaRPr lang="en-US" sz="1800" dirty="0"/>
          </a:p>
          <a:p>
            <a:r>
              <a:rPr lang="en-US" sz="1800" dirty="0"/>
              <a:t>Dave Ley-District 7</a:t>
            </a:r>
          </a:p>
          <a:p>
            <a:r>
              <a:rPr lang="en-US" sz="1800" dirty="0"/>
              <a:t>Chuck </a:t>
            </a:r>
            <a:r>
              <a:rPr lang="en-US" sz="1800" dirty="0" err="1"/>
              <a:t>Kiner</a:t>
            </a:r>
            <a:r>
              <a:rPr lang="en-US" sz="1800" dirty="0"/>
              <a:t>-District 6</a:t>
            </a:r>
          </a:p>
          <a:p>
            <a:r>
              <a:rPr lang="en-US" sz="1800" dirty="0"/>
              <a:t>Keith Geiger-District 5</a:t>
            </a:r>
          </a:p>
          <a:p>
            <a:r>
              <a:rPr lang="en-US" sz="1800" dirty="0"/>
              <a:t>Cary </a:t>
            </a:r>
            <a:r>
              <a:rPr lang="en-US" sz="1800" dirty="0" err="1"/>
              <a:t>Betzing</a:t>
            </a:r>
            <a:r>
              <a:rPr lang="en-US" sz="1800" dirty="0"/>
              <a:t>-District 10 </a:t>
            </a:r>
          </a:p>
        </p:txBody>
      </p:sp>
    </p:spTree>
    <p:extLst>
      <p:ext uri="{BB962C8B-B14F-4D97-AF65-F5344CB8AC3E}">
        <p14:creationId xmlns:p14="http://schemas.microsoft.com/office/powerpoint/2010/main" val="1360643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5450" y="235744"/>
            <a:ext cx="7334250" cy="994172"/>
          </a:xfrm>
        </p:spPr>
        <p:txBody>
          <a:bodyPr>
            <a:normAutofit fontScale="90000"/>
          </a:bodyPr>
          <a:lstStyle/>
          <a:p>
            <a:pPr algn="ctr"/>
            <a:r>
              <a:rPr lang="en-US" b="1" dirty="0" smtClean="0"/>
              <a:t>Timely Payment Task Force </a:t>
            </a:r>
            <a:br>
              <a:rPr lang="en-US" b="1" dirty="0" smtClean="0"/>
            </a:br>
            <a:r>
              <a:rPr lang="en-US" b="1" dirty="0" smtClean="0"/>
              <a:t>Kick Off Meeting 5/23/2014</a:t>
            </a:r>
            <a:endParaRPr lang="en-US" b="1" dirty="0"/>
          </a:p>
        </p:txBody>
      </p:sp>
      <p:sp>
        <p:nvSpPr>
          <p:cNvPr id="8" name="Content Placeholder 7"/>
          <p:cNvSpPr>
            <a:spLocks noGrp="1"/>
          </p:cNvSpPr>
          <p:nvPr>
            <p:ph idx="1"/>
          </p:nvPr>
        </p:nvSpPr>
        <p:spPr>
          <a:xfrm>
            <a:off x="2019300" y="1789005"/>
            <a:ext cx="6686550" cy="3263504"/>
          </a:xfrm>
        </p:spPr>
        <p:txBody>
          <a:bodyPr>
            <a:normAutofit/>
          </a:bodyPr>
          <a:lstStyle/>
          <a:p>
            <a:r>
              <a:rPr lang="en-US" sz="2400" dirty="0"/>
              <a:t>Purpose of the task force is to discuss reasons why this occurs and evaluate ways by contractors and districts to improve situations where payment is lagging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578" y="4677745"/>
            <a:ext cx="3261122" cy="2040158"/>
          </a:xfrm>
          <a:prstGeom prst="rect">
            <a:avLst/>
          </a:prstGeom>
        </p:spPr>
      </p:pic>
    </p:spTree>
    <p:extLst>
      <p:ext uri="{BB962C8B-B14F-4D97-AF65-F5344CB8AC3E}">
        <p14:creationId xmlns:p14="http://schemas.microsoft.com/office/powerpoint/2010/main" val="5811989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257176"/>
            <a:ext cx="6781800" cy="994172"/>
          </a:xfrm>
        </p:spPr>
        <p:txBody>
          <a:bodyPr>
            <a:normAutofit fontScale="90000"/>
          </a:bodyPr>
          <a:lstStyle/>
          <a:p>
            <a:pPr algn="ctr"/>
            <a:r>
              <a:rPr lang="en-US" b="1" dirty="0" smtClean="0"/>
              <a:t>Items Discussed at Kick Off Meeting 5/23/2014</a:t>
            </a:r>
            <a:endParaRPr lang="en-US" b="1" dirty="0"/>
          </a:p>
        </p:txBody>
      </p:sp>
      <p:sp>
        <p:nvSpPr>
          <p:cNvPr id="3" name="Content Placeholder 2"/>
          <p:cNvSpPr>
            <a:spLocks noGrp="1"/>
          </p:cNvSpPr>
          <p:nvPr>
            <p:ph idx="1"/>
          </p:nvPr>
        </p:nvSpPr>
        <p:spPr>
          <a:xfrm>
            <a:off x="2400300" y="1691877"/>
            <a:ext cx="6115050" cy="3263504"/>
          </a:xfrm>
        </p:spPr>
        <p:txBody>
          <a:bodyPr>
            <a:normAutofit/>
          </a:bodyPr>
          <a:lstStyle/>
          <a:p>
            <a:pPr marL="385763" indent="-385763">
              <a:buFont typeface="+mj-lt"/>
              <a:buAutoNum type="arabicPeriod"/>
            </a:pPr>
            <a:r>
              <a:rPr lang="en-US" sz="2800" dirty="0"/>
              <a:t>Balancing non-performance with overages</a:t>
            </a:r>
          </a:p>
          <a:p>
            <a:pPr marL="385763" indent="-385763">
              <a:buFont typeface="+mj-lt"/>
              <a:buAutoNum type="arabicPeriod"/>
            </a:pPr>
            <a:r>
              <a:rPr lang="en-US" sz="2800" dirty="0"/>
              <a:t>Processing change orders when items go beyond original plan quantity</a:t>
            </a:r>
          </a:p>
          <a:p>
            <a:pPr marL="385763" indent="-385763">
              <a:buFont typeface="+mj-lt"/>
              <a:buAutoNum type="arabicPeriod"/>
            </a:pPr>
            <a:r>
              <a:rPr lang="en-US" sz="2800" dirty="0"/>
              <a:t>CA-D-11</a:t>
            </a:r>
          </a:p>
          <a:p>
            <a:pPr marL="385763" indent="-385763">
              <a:buFont typeface="+mj-lt"/>
              <a:buAutoNum type="arabicPeriod"/>
            </a:pPr>
            <a:r>
              <a:rPr lang="en-US" sz="2800" dirty="0"/>
              <a:t>Time extensions and waivers </a:t>
            </a:r>
          </a:p>
        </p:txBody>
      </p:sp>
      <p:pic>
        <p:nvPicPr>
          <p:cNvPr id="4" name="Picture 3"/>
          <p:cNvPicPr>
            <a:picLocks noChangeAspect="1"/>
          </p:cNvPicPr>
          <p:nvPr/>
        </p:nvPicPr>
        <p:blipFill>
          <a:blip r:embed="rId2"/>
          <a:stretch>
            <a:fillRect/>
          </a:stretch>
        </p:blipFill>
        <p:spPr>
          <a:xfrm>
            <a:off x="6829425" y="5072062"/>
            <a:ext cx="2076450" cy="1557338"/>
          </a:xfrm>
          <a:prstGeom prst="rect">
            <a:avLst/>
          </a:prstGeom>
        </p:spPr>
      </p:pic>
    </p:spTree>
    <p:extLst>
      <p:ext uri="{BB962C8B-B14F-4D97-AF65-F5344CB8AC3E}">
        <p14:creationId xmlns:p14="http://schemas.microsoft.com/office/powerpoint/2010/main" val="372919753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175"/>
            <a:ext cx="6600825" cy="1477566"/>
          </a:xfrm>
        </p:spPr>
        <p:txBody>
          <a:bodyPr>
            <a:normAutofit fontScale="90000"/>
          </a:bodyPr>
          <a:lstStyle/>
          <a:p>
            <a:pPr algn="ctr"/>
            <a:r>
              <a:rPr lang="en-US" b="1" dirty="0"/>
              <a:t>Items Discussed at Kick Off Meeting </a:t>
            </a:r>
            <a:r>
              <a:rPr lang="en-US" b="1" dirty="0" smtClean="0"/>
              <a:t>5/23/2014 </a:t>
            </a:r>
            <a:r>
              <a:rPr lang="en-US" sz="4000" b="1" dirty="0" smtClean="0"/>
              <a:t>continued</a:t>
            </a:r>
            <a:endParaRPr lang="en-US" sz="4000" b="1" dirty="0"/>
          </a:p>
        </p:txBody>
      </p:sp>
      <p:sp>
        <p:nvSpPr>
          <p:cNvPr id="3" name="Content Placeholder 2"/>
          <p:cNvSpPr>
            <a:spLocks noGrp="1"/>
          </p:cNvSpPr>
          <p:nvPr>
            <p:ph idx="1"/>
          </p:nvPr>
        </p:nvSpPr>
        <p:spPr>
          <a:xfrm>
            <a:off x="2428875" y="2152650"/>
            <a:ext cx="6153150" cy="2956322"/>
          </a:xfrm>
        </p:spPr>
        <p:txBody>
          <a:bodyPr>
            <a:normAutofit/>
          </a:bodyPr>
          <a:lstStyle/>
          <a:p>
            <a:pPr marL="385763" indent="-385763">
              <a:buFont typeface="+mj-lt"/>
              <a:buAutoNum type="arabicPeriod" startAt="5"/>
            </a:pPr>
            <a:r>
              <a:rPr lang="en-US" sz="2800" dirty="0"/>
              <a:t>Personnel issues </a:t>
            </a:r>
          </a:p>
          <a:p>
            <a:pPr marL="385763" indent="-385763">
              <a:buFont typeface="+mj-lt"/>
              <a:buAutoNum type="arabicPeriod" startAt="5"/>
            </a:pPr>
            <a:r>
              <a:rPr lang="en-US" sz="2800" dirty="0"/>
              <a:t>Force accounts </a:t>
            </a:r>
          </a:p>
          <a:p>
            <a:pPr marL="385763" indent="-385763">
              <a:buFont typeface="+mj-lt"/>
              <a:buAutoNum type="arabicPeriod" startAt="5"/>
            </a:pPr>
            <a:r>
              <a:rPr lang="en-US" sz="2800" dirty="0"/>
              <a:t>Other states allow for paying over plan quantity without change orders</a:t>
            </a:r>
          </a:p>
          <a:p>
            <a:pPr marL="385763" indent="-385763">
              <a:buFont typeface="+mj-lt"/>
              <a:buAutoNum type="arabicPeriod" startAt="5"/>
            </a:pPr>
            <a:r>
              <a:rPr lang="en-US" sz="2800" dirty="0"/>
              <a:t>Critical success factors </a:t>
            </a:r>
          </a:p>
          <a:p>
            <a:endParaRPr lang="en-US" sz="3600" dirty="0"/>
          </a:p>
        </p:txBody>
      </p:sp>
      <p:pic>
        <p:nvPicPr>
          <p:cNvPr id="5" name="Picture 4"/>
          <p:cNvPicPr>
            <a:picLocks noChangeAspect="1"/>
          </p:cNvPicPr>
          <p:nvPr/>
        </p:nvPicPr>
        <p:blipFill>
          <a:blip r:embed="rId2"/>
          <a:stretch>
            <a:fillRect/>
          </a:stretch>
        </p:blipFill>
        <p:spPr>
          <a:xfrm>
            <a:off x="6781800" y="5035153"/>
            <a:ext cx="2143125" cy="1607344"/>
          </a:xfrm>
          <a:prstGeom prst="rect">
            <a:avLst/>
          </a:prstGeom>
        </p:spPr>
      </p:pic>
    </p:spTree>
    <p:extLst>
      <p:ext uri="{BB962C8B-B14F-4D97-AF65-F5344CB8AC3E}">
        <p14:creationId xmlns:p14="http://schemas.microsoft.com/office/powerpoint/2010/main" val="184803465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196" y="283369"/>
            <a:ext cx="5785503" cy="1750530"/>
          </a:xfrm>
        </p:spPr>
        <p:txBody>
          <a:bodyPr>
            <a:noAutofit/>
          </a:bodyPr>
          <a:lstStyle/>
          <a:p>
            <a:pPr algn="ctr"/>
            <a:r>
              <a:rPr lang="en-US" b="1" dirty="0" smtClean="0"/>
              <a:t>Items Discussed at </a:t>
            </a:r>
            <a:br>
              <a:rPr lang="en-US" b="1" dirty="0" smtClean="0"/>
            </a:br>
            <a:r>
              <a:rPr lang="en-US" b="1" i="1" dirty="0" smtClean="0">
                <a:solidFill>
                  <a:srgbClr val="FF0000"/>
                </a:solidFill>
              </a:rPr>
              <a:t>Follow-Up</a:t>
            </a:r>
            <a:r>
              <a:rPr lang="en-US" b="1" i="1" dirty="0" smtClean="0"/>
              <a:t> </a:t>
            </a:r>
            <a:r>
              <a:rPr lang="en-US" b="1" dirty="0" smtClean="0"/>
              <a:t>Meeting </a:t>
            </a:r>
            <a:br>
              <a:rPr lang="en-US" b="1" dirty="0" smtClean="0"/>
            </a:br>
            <a:r>
              <a:rPr lang="en-US" b="1" dirty="0" smtClean="0"/>
              <a:t>10/16/2014</a:t>
            </a:r>
            <a:endParaRPr lang="en-US" b="1" dirty="0"/>
          </a:p>
        </p:txBody>
      </p:sp>
      <p:sp>
        <p:nvSpPr>
          <p:cNvPr id="3" name="Content Placeholder 2"/>
          <p:cNvSpPr>
            <a:spLocks noGrp="1"/>
          </p:cNvSpPr>
          <p:nvPr>
            <p:ph idx="1"/>
          </p:nvPr>
        </p:nvSpPr>
        <p:spPr>
          <a:xfrm>
            <a:off x="2649196" y="1647825"/>
            <a:ext cx="6132854" cy="3438526"/>
          </a:xfrm>
        </p:spPr>
        <p:txBody>
          <a:bodyPr>
            <a:noAutofit/>
          </a:bodyPr>
          <a:lstStyle/>
          <a:p>
            <a:endParaRPr lang="en-US" sz="2400" dirty="0" smtClean="0"/>
          </a:p>
          <a:p>
            <a:endParaRPr lang="en-US" sz="2400" dirty="0" smtClean="0"/>
          </a:p>
          <a:p>
            <a:r>
              <a:rPr lang="en-US" sz="2400" dirty="0" smtClean="0"/>
              <a:t>Other </a:t>
            </a:r>
            <a:r>
              <a:rPr lang="en-US" sz="2400" dirty="0"/>
              <a:t>S</a:t>
            </a:r>
            <a:r>
              <a:rPr lang="en-US" sz="2400" dirty="0" smtClean="0"/>
              <a:t>tates </a:t>
            </a:r>
            <a:r>
              <a:rPr lang="en-US" sz="2400" dirty="0"/>
              <a:t>allow paying quantity without change orders</a:t>
            </a:r>
          </a:p>
          <a:p>
            <a:r>
              <a:rPr lang="en-US" sz="2400" dirty="0"/>
              <a:t>Lines of communication to receive payment</a:t>
            </a:r>
          </a:p>
          <a:p>
            <a:r>
              <a:rPr lang="en-US" sz="2400" dirty="0"/>
              <a:t>CA-D-11</a:t>
            </a:r>
          </a:p>
          <a:p>
            <a:r>
              <a:rPr lang="en-US" sz="2400" dirty="0"/>
              <a:t>Propose to increase legal limits on projects above $8 million to $400k </a:t>
            </a:r>
          </a:p>
          <a:p>
            <a:r>
              <a:rPr lang="en-US" sz="2400" dirty="0"/>
              <a:t>Critical success factors</a:t>
            </a:r>
          </a:p>
          <a:p>
            <a:r>
              <a:rPr lang="en-US" sz="2400" smtClean="0"/>
              <a:t>E-Construction </a:t>
            </a:r>
            <a:endParaRPr lang="en-US" sz="2400" dirty="0"/>
          </a:p>
          <a:p>
            <a:endParaRPr lang="en-US" sz="2400" dirty="0"/>
          </a:p>
          <a:p>
            <a:endParaRPr lang="en-US" sz="2400" dirty="0"/>
          </a:p>
        </p:txBody>
      </p:sp>
    </p:spTree>
    <p:extLst>
      <p:ext uri="{BB962C8B-B14F-4D97-AF65-F5344CB8AC3E}">
        <p14:creationId xmlns:p14="http://schemas.microsoft.com/office/powerpoint/2010/main" val="278994258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910" y="0"/>
            <a:ext cx="6289706" cy="2811566"/>
          </a:xfrm>
        </p:spPr>
        <p:txBody>
          <a:bodyPr>
            <a:noAutofit/>
          </a:bodyPr>
          <a:lstStyle/>
          <a:p>
            <a:pPr algn="ctr"/>
            <a:r>
              <a:rPr lang="en-US" b="1" dirty="0" smtClean="0"/>
              <a:t>Details of </a:t>
            </a:r>
            <a:br>
              <a:rPr lang="en-US" b="1" dirty="0" smtClean="0"/>
            </a:br>
            <a:r>
              <a:rPr lang="en-US" b="1" i="1" dirty="0" smtClean="0">
                <a:solidFill>
                  <a:srgbClr val="FF0000"/>
                </a:solidFill>
              </a:rPr>
              <a:t>Follow-Up </a:t>
            </a:r>
            <a:r>
              <a:rPr lang="en-US" b="1" dirty="0" smtClean="0"/>
              <a:t>Meeting </a:t>
            </a:r>
            <a:br>
              <a:rPr lang="en-US" b="1" dirty="0" smtClean="0"/>
            </a:br>
            <a:r>
              <a:rPr lang="en-US" b="1" dirty="0" smtClean="0"/>
              <a:t>10/16/2014</a:t>
            </a:r>
            <a:br>
              <a:rPr lang="en-US" b="1" dirty="0" smtClean="0"/>
            </a:br>
            <a:r>
              <a:rPr lang="en-US" b="1" dirty="0"/>
              <a:t>Law and </a:t>
            </a:r>
            <a:r>
              <a:rPr lang="en-US" b="1" dirty="0" smtClean="0"/>
              <a:t>Concerns</a:t>
            </a:r>
            <a:endParaRPr lang="en-US" b="1" dirty="0"/>
          </a:p>
        </p:txBody>
      </p:sp>
      <p:sp>
        <p:nvSpPr>
          <p:cNvPr id="3" name="Content Placeholder 2"/>
          <p:cNvSpPr>
            <a:spLocks noGrp="1"/>
          </p:cNvSpPr>
          <p:nvPr>
            <p:ph idx="1"/>
          </p:nvPr>
        </p:nvSpPr>
        <p:spPr>
          <a:xfrm>
            <a:off x="2444098" y="2811567"/>
            <a:ext cx="6452252" cy="3751158"/>
          </a:xfrm>
        </p:spPr>
        <p:txBody>
          <a:bodyPr>
            <a:noAutofit/>
          </a:bodyPr>
          <a:lstStyle/>
          <a:p>
            <a:r>
              <a:rPr lang="en-US" sz="2800" dirty="0"/>
              <a:t>ORC 5525.14 excerpt</a:t>
            </a:r>
          </a:p>
          <a:p>
            <a:pPr marL="0" indent="0">
              <a:buNone/>
            </a:pPr>
            <a:r>
              <a:rPr lang="en-US" sz="2000" i="1" u="sng" dirty="0"/>
              <a:t>(A)</a:t>
            </a:r>
            <a:r>
              <a:rPr lang="en-US" sz="2000" i="1" dirty="0"/>
              <a:t> Notwithstanding sections </a:t>
            </a:r>
            <a:r>
              <a:rPr lang="en-US" sz="2000" i="1" u="sng" dirty="0">
                <a:hlinkClick r:id="rId2" tooltip="125.01"/>
              </a:rPr>
              <a:t>125.01</a:t>
            </a:r>
            <a:r>
              <a:rPr lang="en-US" sz="2000" i="1" dirty="0"/>
              <a:t> to </a:t>
            </a:r>
            <a:r>
              <a:rPr lang="en-US" sz="2000" i="1" u="sng" dirty="0">
                <a:hlinkClick r:id="rId3" tooltip="125.11"/>
              </a:rPr>
              <a:t>125.11</a:t>
            </a:r>
            <a:r>
              <a:rPr lang="en-US" sz="2000" i="1" dirty="0"/>
              <a:t> of the Revised Code, the director of transportation, by written instruction to the contractor, may increase the quantities of any item specified or not specified in a competitively bid construction contract but, except as provided in division (B) of this section, the additional cost incurred by the increase shall not exceed the lesser of one hundred thousand dollars or five per cent of the total contract price. </a:t>
            </a:r>
            <a:r>
              <a:rPr lang="en-US" sz="2000" i="1" dirty="0" smtClean="0"/>
              <a:t> Any </a:t>
            </a:r>
            <a:r>
              <a:rPr lang="en-US" sz="2000" i="1" dirty="0"/>
              <a:t>such provision for increased quantities or extra work shall be made in the form </a:t>
            </a:r>
            <a:r>
              <a:rPr lang="en-US" sz="2000" b="1" i="1" dirty="0">
                <a:solidFill>
                  <a:srgbClr val="FF0000"/>
                </a:solidFill>
              </a:rPr>
              <a:t>of a written change to the original contract </a:t>
            </a:r>
            <a:r>
              <a:rPr lang="en-US" sz="2000" i="1" dirty="0"/>
              <a:t>and does not require competitive bidding….. </a:t>
            </a:r>
            <a:endParaRPr lang="en-US" sz="2000" dirty="0"/>
          </a:p>
          <a:p>
            <a:endParaRPr lang="en-US" sz="2800" dirty="0"/>
          </a:p>
        </p:txBody>
      </p:sp>
    </p:spTree>
    <p:extLst>
      <p:ext uri="{BB962C8B-B14F-4D97-AF65-F5344CB8AC3E}">
        <p14:creationId xmlns:p14="http://schemas.microsoft.com/office/powerpoint/2010/main" val="119376609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2015 Conw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 Conway" id="{D66D626E-0C18-4425-8E68-1545516C21AC}" vid="{ECF2EEB8-138B-48F9-AEF5-D2F361527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5440D7-1126-4EA3-B192-8E08A5371C6F}"/>
</file>

<file path=customXml/itemProps2.xml><?xml version="1.0" encoding="utf-8"?>
<ds:datastoreItem xmlns:ds="http://schemas.openxmlformats.org/officeDocument/2006/customXml" ds:itemID="{E5C90B61-2596-4D99-9311-F55622EF7233}"/>
</file>

<file path=customXml/itemProps3.xml><?xml version="1.0" encoding="utf-8"?>
<ds:datastoreItem xmlns:ds="http://schemas.openxmlformats.org/officeDocument/2006/customXml" ds:itemID="{F6A1F968-3A57-40B1-BC55-F23D50F9E205}"/>
</file>

<file path=docProps/app.xml><?xml version="1.0" encoding="utf-8"?>
<Properties xmlns="http://schemas.openxmlformats.org/officeDocument/2006/extended-properties" xmlns:vt="http://schemas.openxmlformats.org/officeDocument/2006/docPropsVTypes">
  <Template>2015 Conway</Template>
  <TotalTime>2012</TotalTime>
  <Words>716</Words>
  <Application>Microsoft Office PowerPoint</Application>
  <PresentationFormat>On-screen Show (4:3)</PresentationFormat>
  <Paragraphs>124</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Century Gothic</vt:lpstr>
      <vt:lpstr>2015 Conway</vt:lpstr>
      <vt:lpstr>Worksheet</vt:lpstr>
      <vt:lpstr>Timely Payment Task Force  Conaway Conference 2015 </vt:lpstr>
      <vt:lpstr>Background </vt:lpstr>
      <vt:lpstr>More Background </vt:lpstr>
      <vt:lpstr>The Task Force</vt:lpstr>
      <vt:lpstr>Timely Payment Task Force  Kick Off Meeting 5/23/2014</vt:lpstr>
      <vt:lpstr>Items Discussed at Kick Off Meeting 5/23/2014</vt:lpstr>
      <vt:lpstr>Items Discussed at Kick Off Meeting 5/23/2014 continued</vt:lpstr>
      <vt:lpstr>Items Discussed at  Follow-Up Meeting  10/16/2014</vt:lpstr>
      <vt:lpstr>Details of  Follow-Up Meeting  10/16/2014 Law and Concerns</vt:lpstr>
      <vt:lpstr>Details of  Follow-Up Meeting  10/16/2014</vt:lpstr>
      <vt:lpstr>Details of  Follow-Up Meeting  10/16/2014</vt:lpstr>
      <vt:lpstr>Details of  Follow-Up Meeting  10/16/2014</vt:lpstr>
      <vt:lpstr>Details of  Follow-Up Meeting  10/16/2014</vt:lpstr>
      <vt:lpstr>Details of  Follow-Up Meeting  10/16/2014</vt:lpstr>
      <vt:lpstr>Details of  Follow-Up Meeting  10/16/2014</vt:lpstr>
      <vt:lpstr>PowerPoint Presentation</vt:lpstr>
      <vt:lpstr>Details of  Follow-Up Meeting  10/16/2014</vt:lpstr>
      <vt:lpstr>Prompt Payment Measurement</vt:lpstr>
      <vt:lpstr>PowerPoint Presentation</vt:lpstr>
      <vt:lpstr>PowerPoint Presentation</vt:lpstr>
      <vt:lpstr>District Construction Administrators Meeting</vt:lpstr>
      <vt:lpstr>Partnering</vt:lpstr>
      <vt:lpstr>E-Construction Initiatives </vt:lpstr>
      <vt:lpstr>E-Construction Initiatives </vt:lpstr>
      <vt:lpstr>Summary!</vt:lpstr>
      <vt:lpstr>Questions?</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Payment Task Force  Conaway Conference 2015</dc:title>
  <dc:creator>Anthony Zerrer</dc:creator>
  <cp:lastModifiedBy>Claudette Durham</cp:lastModifiedBy>
  <cp:revision>102</cp:revision>
  <cp:lastPrinted>2015-02-03T17:06:32Z</cp:lastPrinted>
  <dcterms:created xsi:type="dcterms:W3CDTF">2015-01-05T17:43:07Z</dcterms:created>
  <dcterms:modified xsi:type="dcterms:W3CDTF">2015-03-16T19:43:42Z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